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 id="2147483907" r:id="rId2"/>
    <p:sldMasterId id="2147483954" r:id="rId3"/>
  </p:sldMasterIdLst>
  <p:notesMasterIdLst>
    <p:notesMasterId r:id="rId52"/>
  </p:notesMasterIdLst>
  <p:handoutMasterIdLst>
    <p:handoutMasterId r:id="rId53"/>
  </p:handoutMasterIdLst>
  <p:sldIdLst>
    <p:sldId id="256" r:id="rId4"/>
    <p:sldId id="264" r:id="rId5"/>
    <p:sldId id="263" r:id="rId6"/>
    <p:sldId id="310" r:id="rId7"/>
    <p:sldId id="314" r:id="rId8"/>
    <p:sldId id="311" r:id="rId9"/>
    <p:sldId id="312" r:id="rId10"/>
    <p:sldId id="308" r:id="rId11"/>
    <p:sldId id="316" r:id="rId12"/>
    <p:sldId id="291" r:id="rId13"/>
    <p:sldId id="287" r:id="rId14"/>
    <p:sldId id="288" r:id="rId15"/>
    <p:sldId id="315" r:id="rId16"/>
    <p:sldId id="329" r:id="rId17"/>
    <p:sldId id="330" r:id="rId18"/>
    <p:sldId id="328" r:id="rId19"/>
    <p:sldId id="324" r:id="rId20"/>
    <p:sldId id="293" r:id="rId21"/>
    <p:sldId id="319" r:id="rId22"/>
    <p:sldId id="309" r:id="rId23"/>
    <p:sldId id="321" r:id="rId24"/>
    <p:sldId id="296" r:id="rId25"/>
    <p:sldId id="318" r:id="rId26"/>
    <p:sldId id="294" r:id="rId27"/>
    <p:sldId id="343" r:id="rId28"/>
    <p:sldId id="295" r:id="rId29"/>
    <p:sldId id="341" r:id="rId30"/>
    <p:sldId id="340" r:id="rId31"/>
    <p:sldId id="344" r:id="rId32"/>
    <p:sldId id="297" r:id="rId33"/>
    <p:sldId id="332" r:id="rId34"/>
    <p:sldId id="317" r:id="rId35"/>
    <p:sldId id="298" r:id="rId36"/>
    <p:sldId id="331" r:id="rId37"/>
    <p:sldId id="323" r:id="rId38"/>
    <p:sldId id="300" r:id="rId39"/>
    <p:sldId id="335" r:id="rId40"/>
    <p:sldId id="326" r:id="rId41"/>
    <p:sldId id="280" r:id="rId42"/>
    <p:sldId id="302" r:id="rId43"/>
    <p:sldId id="338" r:id="rId44"/>
    <p:sldId id="337" r:id="rId45"/>
    <p:sldId id="336" r:id="rId46"/>
    <p:sldId id="342" r:id="rId47"/>
    <p:sldId id="334" r:id="rId48"/>
    <p:sldId id="333" r:id="rId49"/>
    <p:sldId id="305" r:id="rId50"/>
    <p:sldId id="306"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lips, Eddie L." initials="PEL" lastIdx="1" clrIdx="0">
    <p:extLst>
      <p:ext uri="{19B8F6BF-5375-455C-9EA6-DF929625EA0E}">
        <p15:presenceInfo xmlns:p15="http://schemas.microsoft.com/office/powerpoint/2012/main" userId="S-1-5-21-2068663165-1460750962-231145771-182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607" autoAdjust="0"/>
    <p:restoredTop sz="96357" autoAdjust="0"/>
  </p:normalViewPr>
  <p:slideViewPr>
    <p:cSldViewPr snapToGrid="0">
      <p:cViewPr varScale="1">
        <p:scale>
          <a:sx n="103" d="100"/>
          <a:sy n="103" d="100"/>
        </p:scale>
        <p:origin x="137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0EB2AB-4AFB-4547-AC09-C9E84F77FAE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8FAA841-C2B2-481F-AFD4-A8E2F1CC94BC}">
      <dgm:prSet phldrT="[Text]" custT="1"/>
      <dgm:spPr/>
      <dgm:t>
        <a:bodyPr/>
        <a:lstStyle/>
        <a:p>
          <a:r>
            <a:rPr lang="en-US" sz="1600" dirty="0"/>
            <a:t>Test voting systems &amp; voting process (periphery) items – automated independent audit, independent recount tabulation system, etc. </a:t>
          </a:r>
        </a:p>
      </dgm:t>
    </dgm:pt>
    <dgm:pt modelId="{2B05A76F-3FE2-4332-BC0A-08650EA25AD0}" type="parTrans" cxnId="{41FFF31B-2CFB-4733-BCBB-3457B09658F4}">
      <dgm:prSet/>
      <dgm:spPr/>
      <dgm:t>
        <a:bodyPr/>
        <a:lstStyle/>
        <a:p>
          <a:endParaRPr lang="en-US" sz="1600"/>
        </a:p>
      </dgm:t>
    </dgm:pt>
    <dgm:pt modelId="{C42CE3DB-DCD6-4AF8-9785-77234AC113DB}" type="sibTrans" cxnId="{41FFF31B-2CFB-4733-BCBB-3457B09658F4}">
      <dgm:prSet/>
      <dgm:spPr/>
      <dgm:t>
        <a:bodyPr/>
        <a:lstStyle/>
        <a:p>
          <a:endParaRPr lang="en-US" sz="1600"/>
        </a:p>
      </dgm:t>
    </dgm:pt>
    <dgm:pt modelId="{099BD994-FD72-4A0E-9D0F-D9774A6B5515}">
      <dgm:prSet phldrT="[Text]" custT="1"/>
      <dgm:spPr/>
      <dgm:t>
        <a:bodyPr/>
        <a:lstStyle/>
        <a:p>
          <a:r>
            <a:rPr lang="en-US" sz="1600" dirty="0"/>
            <a:t>Develop test standards &amp; review new technology as required</a:t>
          </a:r>
        </a:p>
      </dgm:t>
    </dgm:pt>
    <dgm:pt modelId="{6108F344-D636-4EC9-985F-737E3663B58D}" type="parTrans" cxnId="{ED522EA9-0807-4D7B-857B-CEBD217EDC01}">
      <dgm:prSet/>
      <dgm:spPr/>
      <dgm:t>
        <a:bodyPr/>
        <a:lstStyle/>
        <a:p>
          <a:endParaRPr lang="en-US" sz="1600"/>
        </a:p>
      </dgm:t>
    </dgm:pt>
    <dgm:pt modelId="{3B89F875-112F-4CCB-9D44-E9B4F56A6660}" type="sibTrans" cxnId="{ED522EA9-0807-4D7B-857B-CEBD217EDC01}">
      <dgm:prSet/>
      <dgm:spPr/>
      <dgm:t>
        <a:bodyPr/>
        <a:lstStyle/>
        <a:p>
          <a:endParaRPr lang="en-US" sz="1600"/>
        </a:p>
      </dgm:t>
    </dgm:pt>
    <dgm:pt modelId="{C5F0591C-AB53-4016-8D58-C8FBE8AD341B}">
      <dgm:prSet phldrT="[Text]" custT="1"/>
      <dgm:spPr/>
      <dgm:t>
        <a:bodyPr/>
        <a:lstStyle/>
        <a:p>
          <a:r>
            <a:rPr lang="en-US" sz="1600" dirty="0"/>
            <a:t>Conduct election observations –routine/official</a:t>
          </a:r>
        </a:p>
      </dgm:t>
    </dgm:pt>
    <dgm:pt modelId="{F117DAAE-A7FF-4B37-97EF-99E3C6C6D05A}" type="parTrans" cxnId="{F093212D-C894-4AAF-807F-9B36835BEF6A}">
      <dgm:prSet/>
      <dgm:spPr/>
      <dgm:t>
        <a:bodyPr/>
        <a:lstStyle/>
        <a:p>
          <a:endParaRPr lang="en-US" sz="1600"/>
        </a:p>
      </dgm:t>
    </dgm:pt>
    <dgm:pt modelId="{10D3EC9B-5CF8-4482-8C78-8380DA97BACF}" type="sibTrans" cxnId="{F093212D-C894-4AAF-807F-9B36835BEF6A}">
      <dgm:prSet/>
      <dgm:spPr/>
      <dgm:t>
        <a:bodyPr/>
        <a:lstStyle/>
        <a:p>
          <a:endParaRPr lang="en-US" sz="1600"/>
        </a:p>
      </dgm:t>
    </dgm:pt>
    <dgm:pt modelId="{6D69DE11-EA8B-4464-B8BE-4AEBC48C1FF5}">
      <dgm:prSet phldrT="[Text]" custT="1"/>
      <dgm:spPr/>
      <dgm:t>
        <a:bodyPr/>
        <a:lstStyle/>
        <a:p>
          <a:r>
            <a:rPr lang="en-US" sz="1600" dirty="0"/>
            <a:t>Provide technical assistance</a:t>
          </a:r>
        </a:p>
      </dgm:t>
    </dgm:pt>
    <dgm:pt modelId="{9226D67F-53A0-46CC-BF13-2F2556D5C51F}" type="parTrans" cxnId="{2E0DF859-1C01-4926-99AE-BD8D13083055}">
      <dgm:prSet/>
      <dgm:spPr/>
      <dgm:t>
        <a:bodyPr/>
        <a:lstStyle/>
        <a:p>
          <a:endParaRPr lang="en-US" sz="1600"/>
        </a:p>
      </dgm:t>
    </dgm:pt>
    <dgm:pt modelId="{651F16B3-E3BD-423F-A2F3-2BC353354A05}" type="sibTrans" cxnId="{2E0DF859-1C01-4926-99AE-BD8D13083055}">
      <dgm:prSet/>
      <dgm:spPr/>
      <dgm:t>
        <a:bodyPr/>
        <a:lstStyle/>
        <a:p>
          <a:endParaRPr lang="en-US" sz="1600"/>
        </a:p>
      </dgm:t>
    </dgm:pt>
    <dgm:pt modelId="{AF4A5557-E668-48AA-91C3-C600357709EF}">
      <dgm:prSet phldrT="[Text]" custT="1"/>
      <dgm:spPr/>
      <dgm:t>
        <a:bodyPr/>
        <a:lstStyle/>
        <a:p>
          <a:r>
            <a:rPr lang="en-US" sz="1600" dirty="0"/>
            <a:t>Maintain online local elections dates database</a:t>
          </a:r>
        </a:p>
      </dgm:t>
    </dgm:pt>
    <dgm:pt modelId="{23A642C1-0F83-4096-878B-A8E0D6D7FB27}" type="parTrans" cxnId="{5988EDCC-B3FD-4D0A-AA85-5CC4350E5E65}">
      <dgm:prSet/>
      <dgm:spPr/>
      <dgm:t>
        <a:bodyPr/>
        <a:lstStyle/>
        <a:p>
          <a:endParaRPr lang="en-US" sz="1600"/>
        </a:p>
      </dgm:t>
    </dgm:pt>
    <dgm:pt modelId="{EF394581-5520-454C-A30D-BBD3F0AEAC61}" type="sibTrans" cxnId="{5988EDCC-B3FD-4D0A-AA85-5CC4350E5E65}">
      <dgm:prSet/>
      <dgm:spPr/>
      <dgm:t>
        <a:bodyPr/>
        <a:lstStyle/>
        <a:p>
          <a:endParaRPr lang="en-US" sz="1600"/>
        </a:p>
      </dgm:t>
    </dgm:pt>
    <dgm:pt modelId="{636E1938-86E9-4EF8-8136-97835D330807}">
      <dgm:prSet phldrT="[Text]" custT="1"/>
      <dgm:spPr/>
      <dgm:t>
        <a:bodyPr/>
        <a:lstStyle/>
        <a:p>
          <a:r>
            <a:rPr lang="en-US" sz="1600" dirty="0"/>
            <a:t>Conduct bi-ennial review and year-round updates – county minimum security procedures</a:t>
          </a:r>
        </a:p>
      </dgm:t>
    </dgm:pt>
    <dgm:pt modelId="{F0855B6A-4BA1-4729-86F0-BF683E1069F1}" type="parTrans" cxnId="{5A2BDB4E-9193-4AE0-9665-820871636786}">
      <dgm:prSet/>
      <dgm:spPr/>
      <dgm:t>
        <a:bodyPr/>
        <a:lstStyle/>
        <a:p>
          <a:endParaRPr lang="en-US" sz="1600"/>
        </a:p>
      </dgm:t>
    </dgm:pt>
    <dgm:pt modelId="{9AC3E321-521E-4D6A-AAA5-A8EB849089CB}" type="sibTrans" cxnId="{5A2BDB4E-9193-4AE0-9665-820871636786}">
      <dgm:prSet/>
      <dgm:spPr/>
      <dgm:t>
        <a:bodyPr/>
        <a:lstStyle/>
        <a:p>
          <a:endParaRPr lang="en-US" sz="1600"/>
        </a:p>
      </dgm:t>
    </dgm:pt>
    <dgm:pt modelId="{035FB502-74A7-400F-84AB-2B7CBF28AF0E}">
      <dgm:prSet phldrT="[Text]" custT="1"/>
      <dgm:spPr/>
      <dgm:t>
        <a:bodyPr/>
        <a:lstStyle/>
        <a:p>
          <a:r>
            <a:rPr lang="en-US" sz="1600" dirty="0"/>
            <a:t>Review, update &amp; provide technical assistance for rules</a:t>
          </a:r>
        </a:p>
      </dgm:t>
    </dgm:pt>
    <dgm:pt modelId="{5F9FC2AE-B253-4179-9DC2-C321C7411FD0}" type="parTrans" cxnId="{F306DE5E-946D-4776-8B2E-CDC9880810C0}">
      <dgm:prSet/>
      <dgm:spPr/>
      <dgm:t>
        <a:bodyPr/>
        <a:lstStyle/>
        <a:p>
          <a:endParaRPr lang="en-US" sz="1600"/>
        </a:p>
      </dgm:t>
    </dgm:pt>
    <dgm:pt modelId="{2461CAC4-ACCE-45FF-B9F3-29489880B8F1}" type="sibTrans" cxnId="{F306DE5E-946D-4776-8B2E-CDC9880810C0}">
      <dgm:prSet/>
      <dgm:spPr/>
      <dgm:t>
        <a:bodyPr/>
        <a:lstStyle/>
        <a:p>
          <a:endParaRPr lang="en-US" sz="1600"/>
        </a:p>
      </dgm:t>
    </dgm:pt>
    <dgm:pt modelId="{FBAF9C68-23CC-47DA-8F35-F9316D225C0E}">
      <dgm:prSet phldrT="[Text]" custT="1"/>
      <dgm:spPr/>
      <dgm:t>
        <a:bodyPr/>
        <a:lstStyle/>
        <a:p>
          <a:r>
            <a:rPr lang="en-US" sz="1600" dirty="0"/>
            <a:t>Track &amp; maintain county voting systems/equipment info</a:t>
          </a:r>
        </a:p>
      </dgm:t>
    </dgm:pt>
    <dgm:pt modelId="{9E1540FA-A89F-46AF-A7AD-0E8E841DA4F4}" type="parTrans" cxnId="{A85841EB-CAFE-465F-B6D4-6A4136E5D23D}">
      <dgm:prSet/>
      <dgm:spPr/>
      <dgm:t>
        <a:bodyPr/>
        <a:lstStyle/>
        <a:p>
          <a:endParaRPr lang="en-US" sz="1600"/>
        </a:p>
      </dgm:t>
    </dgm:pt>
    <dgm:pt modelId="{CFFFF315-A251-4052-8168-8DB31045440A}" type="sibTrans" cxnId="{A85841EB-CAFE-465F-B6D4-6A4136E5D23D}">
      <dgm:prSet/>
      <dgm:spPr/>
      <dgm:t>
        <a:bodyPr/>
        <a:lstStyle/>
        <a:p>
          <a:endParaRPr lang="en-US" sz="1600"/>
        </a:p>
      </dgm:t>
    </dgm:pt>
    <dgm:pt modelId="{38B4478D-62BF-4B77-B732-BC50B5D132A6}">
      <dgm:prSet phldrT="[Text]" custT="1"/>
      <dgm:spPr/>
      <dgm:t>
        <a:bodyPr/>
        <a:lstStyle/>
        <a:p>
          <a:r>
            <a:rPr lang="en-US" sz="1600" dirty="0"/>
            <a:t>Collect and analyze various post-election reports – conduct of elections, overvote/undervote, post-election voting system audit, precinct-level election results</a:t>
          </a:r>
        </a:p>
      </dgm:t>
    </dgm:pt>
    <dgm:pt modelId="{8F050C03-8C4E-4CA9-BCAF-16FE377F1071}" type="parTrans" cxnId="{AF907B8B-762C-4B25-8D28-3A8B793B29F8}">
      <dgm:prSet/>
      <dgm:spPr/>
      <dgm:t>
        <a:bodyPr/>
        <a:lstStyle/>
        <a:p>
          <a:endParaRPr lang="en-US" sz="1600"/>
        </a:p>
      </dgm:t>
    </dgm:pt>
    <dgm:pt modelId="{7E99D958-2A2D-4B0A-A078-220EE6258090}" type="sibTrans" cxnId="{AF907B8B-762C-4B25-8D28-3A8B793B29F8}">
      <dgm:prSet/>
      <dgm:spPr/>
      <dgm:t>
        <a:bodyPr/>
        <a:lstStyle/>
        <a:p>
          <a:endParaRPr lang="en-US" sz="1600"/>
        </a:p>
      </dgm:t>
    </dgm:pt>
    <dgm:pt modelId="{978275D3-5A58-4999-9932-3010652FDA7D}" type="pres">
      <dgm:prSet presAssocID="{FA0EB2AB-4AFB-4547-AC09-C9E84F77FAEA}" presName="diagram" presStyleCnt="0">
        <dgm:presLayoutVars>
          <dgm:dir/>
          <dgm:resizeHandles val="exact"/>
        </dgm:presLayoutVars>
      </dgm:prSet>
      <dgm:spPr/>
    </dgm:pt>
    <dgm:pt modelId="{652C0EF2-538E-43C6-BD2D-F4DABE5F3093}" type="pres">
      <dgm:prSet presAssocID="{48FAA841-C2B2-481F-AFD4-A8E2F1CC94BC}" presName="node" presStyleLbl="node1" presStyleIdx="0" presStyleCnt="9">
        <dgm:presLayoutVars>
          <dgm:bulletEnabled val="1"/>
        </dgm:presLayoutVars>
      </dgm:prSet>
      <dgm:spPr/>
    </dgm:pt>
    <dgm:pt modelId="{57964542-B564-4700-B3E2-632F35F551E9}" type="pres">
      <dgm:prSet presAssocID="{C42CE3DB-DCD6-4AF8-9785-77234AC113DB}" presName="sibTrans" presStyleCnt="0"/>
      <dgm:spPr/>
    </dgm:pt>
    <dgm:pt modelId="{B8E59A9D-A5D6-433C-9A02-C1F757537DD3}" type="pres">
      <dgm:prSet presAssocID="{099BD994-FD72-4A0E-9D0F-D9774A6B5515}" presName="node" presStyleLbl="node1" presStyleIdx="1" presStyleCnt="9">
        <dgm:presLayoutVars>
          <dgm:bulletEnabled val="1"/>
        </dgm:presLayoutVars>
      </dgm:prSet>
      <dgm:spPr/>
    </dgm:pt>
    <dgm:pt modelId="{01D69F9B-805F-4FF6-A5F6-4E5D96B65BEB}" type="pres">
      <dgm:prSet presAssocID="{3B89F875-112F-4CCB-9D44-E9B4F56A6660}" presName="sibTrans" presStyleCnt="0"/>
      <dgm:spPr/>
    </dgm:pt>
    <dgm:pt modelId="{22098C9A-6F8D-4208-9D5D-1AE393F7CA01}" type="pres">
      <dgm:prSet presAssocID="{C5F0591C-AB53-4016-8D58-C8FBE8AD341B}" presName="node" presStyleLbl="node1" presStyleIdx="2" presStyleCnt="9">
        <dgm:presLayoutVars>
          <dgm:bulletEnabled val="1"/>
        </dgm:presLayoutVars>
      </dgm:prSet>
      <dgm:spPr/>
    </dgm:pt>
    <dgm:pt modelId="{E76E4FCE-81D6-41D5-BE2F-A9E982ED77A3}" type="pres">
      <dgm:prSet presAssocID="{10D3EC9B-5CF8-4482-8C78-8380DA97BACF}" presName="sibTrans" presStyleCnt="0"/>
      <dgm:spPr/>
    </dgm:pt>
    <dgm:pt modelId="{16781A2D-17FE-4401-9443-A334F21E15D1}" type="pres">
      <dgm:prSet presAssocID="{6D69DE11-EA8B-4464-B8BE-4AEBC48C1FF5}" presName="node" presStyleLbl="node1" presStyleIdx="3" presStyleCnt="9">
        <dgm:presLayoutVars>
          <dgm:bulletEnabled val="1"/>
        </dgm:presLayoutVars>
      </dgm:prSet>
      <dgm:spPr/>
    </dgm:pt>
    <dgm:pt modelId="{048525BC-38A7-4970-844F-7293D9A6791F}" type="pres">
      <dgm:prSet presAssocID="{651F16B3-E3BD-423F-A2F3-2BC353354A05}" presName="sibTrans" presStyleCnt="0"/>
      <dgm:spPr/>
    </dgm:pt>
    <dgm:pt modelId="{101AD273-9BC3-4A38-B5F6-C4B63C1A79B0}" type="pres">
      <dgm:prSet presAssocID="{636E1938-86E9-4EF8-8136-97835D330807}" presName="node" presStyleLbl="node1" presStyleIdx="4" presStyleCnt="9">
        <dgm:presLayoutVars>
          <dgm:bulletEnabled val="1"/>
        </dgm:presLayoutVars>
      </dgm:prSet>
      <dgm:spPr/>
    </dgm:pt>
    <dgm:pt modelId="{8F111DFC-2B7D-41F6-A8DA-7A96A690B425}" type="pres">
      <dgm:prSet presAssocID="{9AC3E321-521E-4D6A-AAA5-A8EB849089CB}" presName="sibTrans" presStyleCnt="0"/>
      <dgm:spPr/>
    </dgm:pt>
    <dgm:pt modelId="{D7DBFE77-82B8-42FB-AAEE-DB48DFD43CE1}" type="pres">
      <dgm:prSet presAssocID="{AF4A5557-E668-48AA-91C3-C600357709EF}" presName="node" presStyleLbl="node1" presStyleIdx="5" presStyleCnt="9">
        <dgm:presLayoutVars>
          <dgm:bulletEnabled val="1"/>
        </dgm:presLayoutVars>
      </dgm:prSet>
      <dgm:spPr/>
    </dgm:pt>
    <dgm:pt modelId="{78125584-F25D-4615-9F27-CD2D7FC8D674}" type="pres">
      <dgm:prSet presAssocID="{EF394581-5520-454C-A30D-BBD3F0AEAC61}" presName="sibTrans" presStyleCnt="0"/>
      <dgm:spPr/>
    </dgm:pt>
    <dgm:pt modelId="{8E85E5BF-55AE-45E6-A5CB-79E772DC0A83}" type="pres">
      <dgm:prSet presAssocID="{035FB502-74A7-400F-84AB-2B7CBF28AF0E}" presName="node" presStyleLbl="node1" presStyleIdx="6" presStyleCnt="9">
        <dgm:presLayoutVars>
          <dgm:bulletEnabled val="1"/>
        </dgm:presLayoutVars>
      </dgm:prSet>
      <dgm:spPr/>
    </dgm:pt>
    <dgm:pt modelId="{FE2719E2-2C69-49E9-8604-405168041A4B}" type="pres">
      <dgm:prSet presAssocID="{2461CAC4-ACCE-45FF-B9F3-29489880B8F1}" presName="sibTrans" presStyleCnt="0"/>
      <dgm:spPr/>
    </dgm:pt>
    <dgm:pt modelId="{817690B5-7A04-40E0-8F0C-764158FFEBBA}" type="pres">
      <dgm:prSet presAssocID="{FBAF9C68-23CC-47DA-8F35-F9316D225C0E}" presName="node" presStyleLbl="node1" presStyleIdx="7" presStyleCnt="9">
        <dgm:presLayoutVars>
          <dgm:bulletEnabled val="1"/>
        </dgm:presLayoutVars>
      </dgm:prSet>
      <dgm:spPr/>
    </dgm:pt>
    <dgm:pt modelId="{A6B8E6F2-96D7-4950-9FC7-952B357FEAD8}" type="pres">
      <dgm:prSet presAssocID="{CFFFF315-A251-4052-8168-8DB31045440A}" presName="sibTrans" presStyleCnt="0"/>
      <dgm:spPr/>
    </dgm:pt>
    <dgm:pt modelId="{37424C62-597E-46B9-A7D8-EAC4519D2CB4}" type="pres">
      <dgm:prSet presAssocID="{38B4478D-62BF-4B77-B732-BC50B5D132A6}" presName="node" presStyleLbl="node1" presStyleIdx="8" presStyleCnt="9">
        <dgm:presLayoutVars>
          <dgm:bulletEnabled val="1"/>
        </dgm:presLayoutVars>
      </dgm:prSet>
      <dgm:spPr/>
    </dgm:pt>
  </dgm:ptLst>
  <dgm:cxnLst>
    <dgm:cxn modelId="{43DA960C-02B4-49B4-9D4A-694ACB72B579}" type="presOf" srcId="{6D69DE11-EA8B-4464-B8BE-4AEBC48C1FF5}" destId="{16781A2D-17FE-4401-9443-A334F21E15D1}" srcOrd="0" destOrd="0" presId="urn:microsoft.com/office/officeart/2005/8/layout/default"/>
    <dgm:cxn modelId="{511D6418-4184-44AF-8D5D-F72D930C63E8}" type="presOf" srcId="{099BD994-FD72-4A0E-9D0F-D9774A6B5515}" destId="{B8E59A9D-A5D6-433C-9A02-C1F757537DD3}" srcOrd="0" destOrd="0" presId="urn:microsoft.com/office/officeart/2005/8/layout/default"/>
    <dgm:cxn modelId="{41FFF31B-2CFB-4733-BCBB-3457B09658F4}" srcId="{FA0EB2AB-4AFB-4547-AC09-C9E84F77FAEA}" destId="{48FAA841-C2B2-481F-AFD4-A8E2F1CC94BC}" srcOrd="0" destOrd="0" parTransId="{2B05A76F-3FE2-4332-BC0A-08650EA25AD0}" sibTransId="{C42CE3DB-DCD6-4AF8-9785-77234AC113DB}"/>
    <dgm:cxn modelId="{F093212D-C894-4AAF-807F-9B36835BEF6A}" srcId="{FA0EB2AB-4AFB-4547-AC09-C9E84F77FAEA}" destId="{C5F0591C-AB53-4016-8D58-C8FBE8AD341B}" srcOrd="2" destOrd="0" parTransId="{F117DAAE-A7FF-4B37-97EF-99E3C6C6D05A}" sibTransId="{10D3EC9B-5CF8-4482-8C78-8380DA97BACF}"/>
    <dgm:cxn modelId="{8F35783B-454B-44A6-BE7F-4C6D2A3C2EC9}" type="presOf" srcId="{FA0EB2AB-4AFB-4547-AC09-C9E84F77FAEA}" destId="{978275D3-5A58-4999-9932-3010652FDA7D}" srcOrd="0" destOrd="0" presId="urn:microsoft.com/office/officeart/2005/8/layout/default"/>
    <dgm:cxn modelId="{F306DE5E-946D-4776-8B2E-CDC9880810C0}" srcId="{FA0EB2AB-4AFB-4547-AC09-C9E84F77FAEA}" destId="{035FB502-74A7-400F-84AB-2B7CBF28AF0E}" srcOrd="6" destOrd="0" parTransId="{5F9FC2AE-B253-4179-9DC2-C321C7411FD0}" sibTransId="{2461CAC4-ACCE-45FF-B9F3-29489880B8F1}"/>
    <dgm:cxn modelId="{29D3ED48-190F-495A-B19C-EDF88FDF993A}" type="presOf" srcId="{636E1938-86E9-4EF8-8136-97835D330807}" destId="{101AD273-9BC3-4A38-B5F6-C4B63C1A79B0}" srcOrd="0" destOrd="0" presId="urn:microsoft.com/office/officeart/2005/8/layout/default"/>
    <dgm:cxn modelId="{912E784D-E343-41B1-AC74-54D6054ADFD9}" type="presOf" srcId="{38B4478D-62BF-4B77-B732-BC50B5D132A6}" destId="{37424C62-597E-46B9-A7D8-EAC4519D2CB4}" srcOrd="0" destOrd="0" presId="urn:microsoft.com/office/officeart/2005/8/layout/default"/>
    <dgm:cxn modelId="{5A2BDB4E-9193-4AE0-9665-820871636786}" srcId="{FA0EB2AB-4AFB-4547-AC09-C9E84F77FAEA}" destId="{636E1938-86E9-4EF8-8136-97835D330807}" srcOrd="4" destOrd="0" parTransId="{F0855B6A-4BA1-4729-86F0-BF683E1069F1}" sibTransId="{9AC3E321-521E-4D6A-AAA5-A8EB849089CB}"/>
    <dgm:cxn modelId="{2E0DF859-1C01-4926-99AE-BD8D13083055}" srcId="{FA0EB2AB-4AFB-4547-AC09-C9E84F77FAEA}" destId="{6D69DE11-EA8B-4464-B8BE-4AEBC48C1FF5}" srcOrd="3" destOrd="0" parTransId="{9226D67F-53A0-46CC-BF13-2F2556D5C51F}" sibTransId="{651F16B3-E3BD-423F-A2F3-2BC353354A05}"/>
    <dgm:cxn modelId="{97FAAB82-FCC5-4F83-A2E2-56F724EE462E}" type="presOf" srcId="{035FB502-74A7-400F-84AB-2B7CBF28AF0E}" destId="{8E85E5BF-55AE-45E6-A5CB-79E772DC0A83}" srcOrd="0" destOrd="0" presId="urn:microsoft.com/office/officeart/2005/8/layout/default"/>
    <dgm:cxn modelId="{6B2F9286-EF7E-4A61-B55F-D6A8AB43CF4C}" type="presOf" srcId="{C5F0591C-AB53-4016-8D58-C8FBE8AD341B}" destId="{22098C9A-6F8D-4208-9D5D-1AE393F7CA01}" srcOrd="0" destOrd="0" presId="urn:microsoft.com/office/officeart/2005/8/layout/default"/>
    <dgm:cxn modelId="{0DF2398A-69FA-4F09-A814-43A59AFE502C}" type="presOf" srcId="{FBAF9C68-23CC-47DA-8F35-F9316D225C0E}" destId="{817690B5-7A04-40E0-8F0C-764158FFEBBA}" srcOrd="0" destOrd="0" presId="urn:microsoft.com/office/officeart/2005/8/layout/default"/>
    <dgm:cxn modelId="{AF907B8B-762C-4B25-8D28-3A8B793B29F8}" srcId="{FA0EB2AB-4AFB-4547-AC09-C9E84F77FAEA}" destId="{38B4478D-62BF-4B77-B732-BC50B5D132A6}" srcOrd="8" destOrd="0" parTransId="{8F050C03-8C4E-4CA9-BCAF-16FE377F1071}" sibTransId="{7E99D958-2A2D-4B0A-A078-220EE6258090}"/>
    <dgm:cxn modelId="{ED522EA9-0807-4D7B-857B-CEBD217EDC01}" srcId="{FA0EB2AB-4AFB-4547-AC09-C9E84F77FAEA}" destId="{099BD994-FD72-4A0E-9D0F-D9774A6B5515}" srcOrd="1" destOrd="0" parTransId="{6108F344-D636-4EC9-985F-737E3663B58D}" sibTransId="{3B89F875-112F-4CCB-9D44-E9B4F56A6660}"/>
    <dgm:cxn modelId="{D2B171C5-BFB1-4B38-ADBB-9E19AC897578}" type="presOf" srcId="{AF4A5557-E668-48AA-91C3-C600357709EF}" destId="{D7DBFE77-82B8-42FB-AAEE-DB48DFD43CE1}" srcOrd="0" destOrd="0" presId="urn:microsoft.com/office/officeart/2005/8/layout/default"/>
    <dgm:cxn modelId="{5988EDCC-B3FD-4D0A-AA85-5CC4350E5E65}" srcId="{FA0EB2AB-4AFB-4547-AC09-C9E84F77FAEA}" destId="{AF4A5557-E668-48AA-91C3-C600357709EF}" srcOrd="5" destOrd="0" parTransId="{23A642C1-0F83-4096-878B-A8E0D6D7FB27}" sibTransId="{EF394581-5520-454C-A30D-BBD3F0AEAC61}"/>
    <dgm:cxn modelId="{A85841EB-CAFE-465F-B6D4-6A4136E5D23D}" srcId="{FA0EB2AB-4AFB-4547-AC09-C9E84F77FAEA}" destId="{FBAF9C68-23CC-47DA-8F35-F9316D225C0E}" srcOrd="7" destOrd="0" parTransId="{9E1540FA-A89F-46AF-A7AD-0E8E841DA4F4}" sibTransId="{CFFFF315-A251-4052-8168-8DB31045440A}"/>
    <dgm:cxn modelId="{445828EE-13E1-4AA8-A32C-D0EF3446ADF5}" type="presOf" srcId="{48FAA841-C2B2-481F-AFD4-A8E2F1CC94BC}" destId="{652C0EF2-538E-43C6-BD2D-F4DABE5F3093}" srcOrd="0" destOrd="0" presId="urn:microsoft.com/office/officeart/2005/8/layout/default"/>
    <dgm:cxn modelId="{A72BC33A-A291-4CB0-938A-98DD19925098}" type="presParOf" srcId="{978275D3-5A58-4999-9932-3010652FDA7D}" destId="{652C0EF2-538E-43C6-BD2D-F4DABE5F3093}" srcOrd="0" destOrd="0" presId="urn:microsoft.com/office/officeart/2005/8/layout/default"/>
    <dgm:cxn modelId="{2A2D3DE6-7BD0-469C-A0EE-F5C65C91C67A}" type="presParOf" srcId="{978275D3-5A58-4999-9932-3010652FDA7D}" destId="{57964542-B564-4700-B3E2-632F35F551E9}" srcOrd="1" destOrd="0" presId="urn:microsoft.com/office/officeart/2005/8/layout/default"/>
    <dgm:cxn modelId="{7A60DB6D-0FBE-4C6F-AE14-80CDF52E4BA1}" type="presParOf" srcId="{978275D3-5A58-4999-9932-3010652FDA7D}" destId="{B8E59A9D-A5D6-433C-9A02-C1F757537DD3}" srcOrd="2" destOrd="0" presId="urn:microsoft.com/office/officeart/2005/8/layout/default"/>
    <dgm:cxn modelId="{80FB1F67-4C1C-4158-9AD0-020374D1A211}" type="presParOf" srcId="{978275D3-5A58-4999-9932-3010652FDA7D}" destId="{01D69F9B-805F-4FF6-A5F6-4E5D96B65BEB}" srcOrd="3" destOrd="0" presId="urn:microsoft.com/office/officeart/2005/8/layout/default"/>
    <dgm:cxn modelId="{29426B91-C60A-432C-ADDF-BDC5B4BD0E3D}" type="presParOf" srcId="{978275D3-5A58-4999-9932-3010652FDA7D}" destId="{22098C9A-6F8D-4208-9D5D-1AE393F7CA01}" srcOrd="4" destOrd="0" presId="urn:microsoft.com/office/officeart/2005/8/layout/default"/>
    <dgm:cxn modelId="{5CE597FB-82D6-4DD2-8A38-F4E90E3B28F0}" type="presParOf" srcId="{978275D3-5A58-4999-9932-3010652FDA7D}" destId="{E76E4FCE-81D6-41D5-BE2F-A9E982ED77A3}" srcOrd="5" destOrd="0" presId="urn:microsoft.com/office/officeart/2005/8/layout/default"/>
    <dgm:cxn modelId="{FBB2CA0B-B1A3-4057-9402-ABC1AC67E3F6}" type="presParOf" srcId="{978275D3-5A58-4999-9932-3010652FDA7D}" destId="{16781A2D-17FE-4401-9443-A334F21E15D1}" srcOrd="6" destOrd="0" presId="urn:microsoft.com/office/officeart/2005/8/layout/default"/>
    <dgm:cxn modelId="{029BA853-EED4-4630-AF40-6F34A734A106}" type="presParOf" srcId="{978275D3-5A58-4999-9932-3010652FDA7D}" destId="{048525BC-38A7-4970-844F-7293D9A6791F}" srcOrd="7" destOrd="0" presId="urn:microsoft.com/office/officeart/2005/8/layout/default"/>
    <dgm:cxn modelId="{60C7B713-09A6-4C10-9141-E13FD71302F5}" type="presParOf" srcId="{978275D3-5A58-4999-9932-3010652FDA7D}" destId="{101AD273-9BC3-4A38-B5F6-C4B63C1A79B0}" srcOrd="8" destOrd="0" presId="urn:microsoft.com/office/officeart/2005/8/layout/default"/>
    <dgm:cxn modelId="{C6ADF4A5-6935-4970-BE8A-49BE5C96D444}" type="presParOf" srcId="{978275D3-5A58-4999-9932-3010652FDA7D}" destId="{8F111DFC-2B7D-41F6-A8DA-7A96A690B425}" srcOrd="9" destOrd="0" presId="urn:microsoft.com/office/officeart/2005/8/layout/default"/>
    <dgm:cxn modelId="{189F998A-6578-4F72-8CE9-845DC840E10E}" type="presParOf" srcId="{978275D3-5A58-4999-9932-3010652FDA7D}" destId="{D7DBFE77-82B8-42FB-AAEE-DB48DFD43CE1}" srcOrd="10" destOrd="0" presId="urn:microsoft.com/office/officeart/2005/8/layout/default"/>
    <dgm:cxn modelId="{5987E0F3-3C40-457B-B03F-8DC75A7372AD}" type="presParOf" srcId="{978275D3-5A58-4999-9932-3010652FDA7D}" destId="{78125584-F25D-4615-9F27-CD2D7FC8D674}" srcOrd="11" destOrd="0" presId="urn:microsoft.com/office/officeart/2005/8/layout/default"/>
    <dgm:cxn modelId="{39265BCB-B175-4D08-B005-A62792C2FE82}" type="presParOf" srcId="{978275D3-5A58-4999-9932-3010652FDA7D}" destId="{8E85E5BF-55AE-45E6-A5CB-79E772DC0A83}" srcOrd="12" destOrd="0" presId="urn:microsoft.com/office/officeart/2005/8/layout/default"/>
    <dgm:cxn modelId="{3FD1CE17-1687-431A-A734-0DE3148E2301}" type="presParOf" srcId="{978275D3-5A58-4999-9932-3010652FDA7D}" destId="{FE2719E2-2C69-49E9-8604-405168041A4B}" srcOrd="13" destOrd="0" presId="urn:microsoft.com/office/officeart/2005/8/layout/default"/>
    <dgm:cxn modelId="{EBB3355B-F844-4824-8277-78D57D54E571}" type="presParOf" srcId="{978275D3-5A58-4999-9932-3010652FDA7D}" destId="{817690B5-7A04-40E0-8F0C-764158FFEBBA}" srcOrd="14" destOrd="0" presId="urn:microsoft.com/office/officeart/2005/8/layout/default"/>
    <dgm:cxn modelId="{F98ED6CB-92D4-404A-9A68-80025F342FF0}" type="presParOf" srcId="{978275D3-5A58-4999-9932-3010652FDA7D}" destId="{A6B8E6F2-96D7-4950-9FC7-952B357FEAD8}" srcOrd="15" destOrd="0" presId="urn:microsoft.com/office/officeart/2005/8/layout/default"/>
    <dgm:cxn modelId="{E4D23DA8-8FE8-47D2-A787-19041EE6B9C6}" type="presParOf" srcId="{978275D3-5A58-4999-9932-3010652FDA7D}" destId="{37424C62-597E-46B9-A7D8-EAC4519D2CB4}"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63FF0F-224D-4473-BA70-F64D4FA8B3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20B0C05-97E6-41C2-AC22-52755666BB39}">
      <dgm:prSet phldrT="[Text]" custT="1"/>
      <dgm:spPr/>
      <dgm:t>
        <a:bodyPr/>
        <a:lstStyle/>
        <a:p>
          <a:r>
            <a:rPr lang="en-US" sz="1800" dirty="0"/>
            <a:t>Vendor</a:t>
          </a:r>
        </a:p>
      </dgm:t>
    </dgm:pt>
    <dgm:pt modelId="{8DE5A465-0002-417B-A9AD-DB599FACE0DA}" type="parTrans" cxnId="{90B21DB5-720A-4D25-9789-53F114CD2923}">
      <dgm:prSet/>
      <dgm:spPr/>
      <dgm:t>
        <a:bodyPr/>
        <a:lstStyle/>
        <a:p>
          <a:endParaRPr lang="en-US" sz="1800"/>
        </a:p>
      </dgm:t>
    </dgm:pt>
    <dgm:pt modelId="{43C06BF4-3F0F-4BF9-85DC-F6E02CAC74F7}" type="sibTrans" cxnId="{90B21DB5-720A-4D25-9789-53F114CD2923}">
      <dgm:prSet/>
      <dgm:spPr/>
      <dgm:t>
        <a:bodyPr/>
        <a:lstStyle/>
        <a:p>
          <a:endParaRPr lang="en-US" sz="1800"/>
        </a:p>
      </dgm:t>
    </dgm:pt>
    <dgm:pt modelId="{DA089182-3CDC-49C9-B8B3-50AA093A0D10}">
      <dgm:prSet phldrT="[Text]" custT="1"/>
      <dgm:spPr/>
      <dgm:t>
        <a:bodyPr/>
        <a:lstStyle/>
        <a:p>
          <a:pPr>
            <a:buClr>
              <a:srgbClr val="92D050"/>
            </a:buClr>
            <a:buFont typeface="Wingdings" panose="05000000000000000000" pitchFamily="2" charset="2"/>
            <a:buChar char="§"/>
          </a:pPr>
          <a:r>
            <a:rPr lang="en-US" sz="1800" dirty="0"/>
            <a:t>Submits Form DS-DE 71, additional items and documentation, and source code </a:t>
          </a:r>
          <a:r>
            <a:rPr lang="en-US" sz="1800" i="1" dirty="0"/>
            <a:t>(this is the “technical data package” or TDP) and registered agent info</a:t>
          </a:r>
          <a:endParaRPr lang="en-US" sz="1800" dirty="0"/>
        </a:p>
      </dgm:t>
    </dgm:pt>
    <dgm:pt modelId="{7F0A37B4-9A04-484F-8C5F-F7D288A112C2}" type="parTrans" cxnId="{29C0F84D-5605-4B4A-B331-B44963758331}">
      <dgm:prSet/>
      <dgm:spPr/>
      <dgm:t>
        <a:bodyPr/>
        <a:lstStyle/>
        <a:p>
          <a:endParaRPr lang="en-US" sz="1800"/>
        </a:p>
      </dgm:t>
    </dgm:pt>
    <dgm:pt modelId="{C5AC0137-8E1E-45E0-86CF-B5BA0C5B791C}" type="sibTrans" cxnId="{29C0F84D-5605-4B4A-B331-B44963758331}">
      <dgm:prSet/>
      <dgm:spPr/>
      <dgm:t>
        <a:bodyPr/>
        <a:lstStyle/>
        <a:p>
          <a:endParaRPr lang="en-US" sz="1800"/>
        </a:p>
      </dgm:t>
    </dgm:pt>
    <dgm:pt modelId="{A504D87D-F693-4A7E-B180-DE6BD02C40C8}">
      <dgm:prSet phldrT="[Text]" custT="1"/>
      <dgm:spPr/>
      <dgm:t>
        <a:bodyPr/>
        <a:lstStyle/>
        <a:p>
          <a:r>
            <a:rPr lang="en-US" sz="1800" dirty="0"/>
            <a:t>BVSC</a:t>
          </a:r>
        </a:p>
      </dgm:t>
    </dgm:pt>
    <dgm:pt modelId="{75FD4482-FB1D-4E5E-BA97-3A78C43B7B66}" type="parTrans" cxnId="{5D7857DB-A1CE-4D51-A02E-23CFA946FA94}">
      <dgm:prSet/>
      <dgm:spPr/>
      <dgm:t>
        <a:bodyPr/>
        <a:lstStyle/>
        <a:p>
          <a:endParaRPr lang="en-US" sz="1800"/>
        </a:p>
      </dgm:t>
    </dgm:pt>
    <dgm:pt modelId="{4164A399-3208-4C46-BD3D-BD05BE4EE503}" type="sibTrans" cxnId="{5D7857DB-A1CE-4D51-A02E-23CFA946FA94}">
      <dgm:prSet/>
      <dgm:spPr/>
      <dgm:t>
        <a:bodyPr/>
        <a:lstStyle/>
        <a:p>
          <a:endParaRPr lang="en-US" sz="1800"/>
        </a:p>
      </dgm:t>
    </dgm:pt>
    <dgm:pt modelId="{125A86B1-C3A9-41E6-A528-650501966222}">
      <dgm:prSet phldrT="[Text]" custT="1"/>
      <dgm:spPr/>
      <dgm:t>
        <a:bodyPr/>
        <a:lstStyle/>
        <a:p>
          <a:pPr>
            <a:buClr>
              <a:srgbClr val="92D050"/>
            </a:buClr>
            <a:buFont typeface="Wingdings" panose="05000000000000000000" pitchFamily="2" charset="2"/>
            <a:buChar char="§"/>
          </a:pPr>
          <a:r>
            <a:rPr lang="en-US" sz="1800" dirty="0"/>
            <a:t>Reviews submission(s) and if/when complies with requirements, prepares and executes a test plan</a:t>
          </a:r>
        </a:p>
      </dgm:t>
    </dgm:pt>
    <dgm:pt modelId="{FD70B62F-FC80-4238-907B-C95F280B5BA4}" type="parTrans" cxnId="{69F5EE42-C104-4618-BDD5-700C7ED4416D}">
      <dgm:prSet/>
      <dgm:spPr/>
      <dgm:t>
        <a:bodyPr/>
        <a:lstStyle/>
        <a:p>
          <a:endParaRPr lang="en-US" sz="1800"/>
        </a:p>
      </dgm:t>
    </dgm:pt>
    <dgm:pt modelId="{4A7B784A-D4B2-4C83-96E9-1DEDFA84C406}" type="sibTrans" cxnId="{69F5EE42-C104-4618-BDD5-700C7ED4416D}">
      <dgm:prSet/>
      <dgm:spPr/>
      <dgm:t>
        <a:bodyPr/>
        <a:lstStyle/>
        <a:p>
          <a:endParaRPr lang="en-US" sz="1800"/>
        </a:p>
      </dgm:t>
    </dgm:pt>
    <dgm:pt modelId="{85E5BFD8-38EF-4E3F-A09F-58CD7E7A5B45}">
      <dgm:prSet phldrT="[Text]" custT="1"/>
      <dgm:spPr/>
      <dgm:t>
        <a:bodyPr/>
        <a:lstStyle/>
        <a:p>
          <a:pPr>
            <a:buClr>
              <a:srgbClr val="92D050"/>
            </a:buClr>
            <a:buFont typeface="Wingdings" panose="05000000000000000000" pitchFamily="2" charset="2"/>
            <a:buChar char="§"/>
          </a:pPr>
          <a:r>
            <a:rPr lang="en-US" sz="1800" dirty="0"/>
            <a:t>Examines the system for statutory compliance, functionality, durability, usability, etc.</a:t>
          </a:r>
        </a:p>
      </dgm:t>
    </dgm:pt>
    <dgm:pt modelId="{F0BD67EA-C42A-4D62-9ACA-3B99B37B89B3}" type="parTrans" cxnId="{597417C9-454A-4031-8C56-249DB37110F7}">
      <dgm:prSet/>
      <dgm:spPr/>
      <dgm:t>
        <a:bodyPr/>
        <a:lstStyle/>
        <a:p>
          <a:endParaRPr lang="en-US" sz="1800"/>
        </a:p>
      </dgm:t>
    </dgm:pt>
    <dgm:pt modelId="{81FB5B13-C13E-4552-9214-6D987F23CD09}" type="sibTrans" cxnId="{597417C9-454A-4031-8C56-249DB37110F7}">
      <dgm:prSet/>
      <dgm:spPr/>
      <dgm:t>
        <a:bodyPr/>
        <a:lstStyle/>
        <a:p>
          <a:endParaRPr lang="en-US" sz="1800"/>
        </a:p>
      </dgm:t>
    </dgm:pt>
    <dgm:pt modelId="{DEA40C9F-3BA7-487E-BE99-E13BEEE931BC}">
      <dgm:prSet phldrT="[Text]" custT="1"/>
      <dgm:spPr/>
      <dgm:t>
        <a:bodyPr/>
        <a:lstStyle/>
        <a:p>
          <a:pPr>
            <a:buClr>
              <a:srgbClr val="92D050"/>
            </a:buClr>
            <a:buFont typeface="Wingdings" panose="05000000000000000000" pitchFamily="2" charset="2"/>
            <a:buChar char="§"/>
          </a:pPr>
          <a:r>
            <a:rPr lang="en-US" sz="1800" dirty="0"/>
            <a:t>Prepares test report</a:t>
          </a:r>
        </a:p>
      </dgm:t>
    </dgm:pt>
    <dgm:pt modelId="{F29168F6-80B7-4123-A9BF-50FB33777887}" type="parTrans" cxnId="{B71A3F9F-43D4-48A6-84CB-C99A3C2CECCA}">
      <dgm:prSet/>
      <dgm:spPr/>
      <dgm:t>
        <a:bodyPr/>
        <a:lstStyle/>
        <a:p>
          <a:endParaRPr lang="en-US" sz="1800"/>
        </a:p>
      </dgm:t>
    </dgm:pt>
    <dgm:pt modelId="{28501B70-9535-4924-A661-909036F2C1FC}" type="sibTrans" cxnId="{B71A3F9F-43D4-48A6-84CB-C99A3C2CECCA}">
      <dgm:prSet/>
      <dgm:spPr/>
      <dgm:t>
        <a:bodyPr/>
        <a:lstStyle/>
        <a:p>
          <a:endParaRPr lang="en-US" sz="1800"/>
        </a:p>
      </dgm:t>
    </dgm:pt>
    <dgm:pt modelId="{821B2F3E-0809-4613-BA44-8538C034672E}">
      <dgm:prSet phldrT="[Text]" custT="1"/>
      <dgm:spPr/>
      <dgm:t>
        <a:bodyPr/>
        <a:lstStyle/>
        <a:p>
          <a:pPr>
            <a:buClr>
              <a:srgbClr val="92D050"/>
            </a:buClr>
            <a:buFont typeface="Wingdings" panose="05000000000000000000" pitchFamily="2" charset="2"/>
            <a:buChar char="§"/>
          </a:pPr>
          <a:r>
            <a:rPr lang="en-US" sz="1800" dirty="0"/>
            <a:t>Secretary of State</a:t>
          </a:r>
        </a:p>
      </dgm:t>
    </dgm:pt>
    <dgm:pt modelId="{1AD8F75C-B1B6-4200-90C0-586F51B4640B}" type="parTrans" cxnId="{6BF8057F-82F0-44B3-A587-EBF763D7623B}">
      <dgm:prSet/>
      <dgm:spPr/>
      <dgm:t>
        <a:bodyPr/>
        <a:lstStyle/>
        <a:p>
          <a:endParaRPr lang="en-US" sz="1800"/>
        </a:p>
      </dgm:t>
    </dgm:pt>
    <dgm:pt modelId="{D76EED9F-9D40-4CF4-BC5B-A21AAE92CCDC}" type="sibTrans" cxnId="{6BF8057F-82F0-44B3-A587-EBF763D7623B}">
      <dgm:prSet/>
      <dgm:spPr/>
      <dgm:t>
        <a:bodyPr/>
        <a:lstStyle/>
        <a:p>
          <a:endParaRPr lang="en-US" sz="1800"/>
        </a:p>
      </dgm:t>
    </dgm:pt>
    <dgm:pt modelId="{79569597-52BD-4E9F-9742-8C0781B9A112}">
      <dgm:prSet phldrT="[Text]" custT="1"/>
      <dgm:spPr/>
      <dgm:t>
        <a:bodyPr/>
        <a:lstStyle/>
        <a:p>
          <a:pPr>
            <a:buClr>
              <a:srgbClr val="92D050"/>
            </a:buClr>
            <a:buFont typeface="Wingdings" panose="05000000000000000000" pitchFamily="2" charset="2"/>
            <a:buChar char="§"/>
          </a:pPr>
          <a:r>
            <a:rPr lang="en-US" sz="1800" dirty="0"/>
            <a:t>If recommendation adopted, a certificate is issued</a:t>
          </a:r>
        </a:p>
      </dgm:t>
    </dgm:pt>
    <dgm:pt modelId="{CF154692-B68D-47BE-88FB-826ED71E6597}" type="parTrans" cxnId="{45E40BE8-44A2-4724-A259-090E14C6E4DA}">
      <dgm:prSet/>
      <dgm:spPr/>
      <dgm:t>
        <a:bodyPr/>
        <a:lstStyle/>
        <a:p>
          <a:endParaRPr lang="en-US" sz="1800"/>
        </a:p>
      </dgm:t>
    </dgm:pt>
    <dgm:pt modelId="{62C2D737-4E41-487C-949B-C0F69BC641E0}" type="sibTrans" cxnId="{45E40BE8-44A2-4724-A259-090E14C6E4DA}">
      <dgm:prSet/>
      <dgm:spPr/>
      <dgm:t>
        <a:bodyPr/>
        <a:lstStyle/>
        <a:p>
          <a:endParaRPr lang="en-US" sz="1800"/>
        </a:p>
      </dgm:t>
    </dgm:pt>
    <dgm:pt modelId="{8226BFBC-C5AA-4CBD-9222-848A6B4EB0E8}">
      <dgm:prSet phldrT="[Text]" custT="1"/>
      <dgm:spPr/>
      <dgm:t>
        <a:bodyPr/>
        <a:lstStyle/>
        <a:p>
          <a:pPr>
            <a:buClr>
              <a:srgbClr val="92D050"/>
            </a:buClr>
            <a:buFont typeface="Wingdings" panose="05000000000000000000" pitchFamily="2" charset="2"/>
            <a:buChar char="§"/>
          </a:pPr>
          <a:r>
            <a:rPr lang="en-US" sz="1800" dirty="0"/>
            <a:t>BVSC</a:t>
          </a:r>
        </a:p>
      </dgm:t>
    </dgm:pt>
    <dgm:pt modelId="{EF3EB1EE-B43F-4C4B-94F9-43C35759BFCD}" type="parTrans" cxnId="{E79D3AB6-7DB5-4156-8A8B-721E1E8BA8B7}">
      <dgm:prSet/>
      <dgm:spPr/>
      <dgm:t>
        <a:bodyPr/>
        <a:lstStyle/>
        <a:p>
          <a:endParaRPr lang="en-US" sz="1800"/>
        </a:p>
      </dgm:t>
    </dgm:pt>
    <dgm:pt modelId="{CBD59090-4132-46AA-82CA-E45F3A5D5424}" type="sibTrans" cxnId="{E79D3AB6-7DB5-4156-8A8B-721E1E8BA8B7}">
      <dgm:prSet/>
      <dgm:spPr/>
      <dgm:t>
        <a:bodyPr/>
        <a:lstStyle/>
        <a:p>
          <a:endParaRPr lang="en-US" sz="1800"/>
        </a:p>
      </dgm:t>
    </dgm:pt>
    <dgm:pt modelId="{17E79CE5-EB10-4118-AE99-DB87C769782C}">
      <dgm:prSet phldrT="[Text]" custT="1"/>
      <dgm:spPr/>
      <dgm:t>
        <a:bodyPr/>
        <a:lstStyle/>
        <a:p>
          <a:pPr>
            <a:buClr>
              <a:srgbClr val="92D050"/>
            </a:buClr>
            <a:buFont typeface="Wingdings" panose="05000000000000000000" pitchFamily="2" charset="2"/>
            <a:buChar char="§"/>
          </a:pPr>
          <a:r>
            <a:rPr lang="en-US" sz="1800" dirty="0"/>
            <a:t>Notifies vendor and SOEs</a:t>
          </a:r>
        </a:p>
      </dgm:t>
    </dgm:pt>
    <dgm:pt modelId="{5E7CFFE5-2396-42E2-AB8A-DEB4ACF98116}" type="parTrans" cxnId="{6CAF51B6-589C-43DD-B83C-A79A13453D07}">
      <dgm:prSet/>
      <dgm:spPr/>
      <dgm:t>
        <a:bodyPr/>
        <a:lstStyle/>
        <a:p>
          <a:endParaRPr lang="en-US" sz="1800"/>
        </a:p>
      </dgm:t>
    </dgm:pt>
    <dgm:pt modelId="{66B1BA36-5AA7-41AC-B182-6B964D35D9A7}" type="sibTrans" cxnId="{6CAF51B6-589C-43DD-B83C-A79A13453D07}">
      <dgm:prSet/>
      <dgm:spPr/>
      <dgm:t>
        <a:bodyPr/>
        <a:lstStyle/>
        <a:p>
          <a:endParaRPr lang="en-US" sz="1800"/>
        </a:p>
      </dgm:t>
    </dgm:pt>
    <dgm:pt modelId="{AD7D2ED3-FFF5-4822-B50F-BCE5DF8ED830}">
      <dgm:prSet phldrT="[Text]" custT="1"/>
      <dgm:spPr/>
      <dgm:t>
        <a:bodyPr/>
        <a:lstStyle/>
        <a:p>
          <a:pPr>
            <a:buClr>
              <a:srgbClr val="92D050"/>
            </a:buClr>
            <a:buFont typeface="Wingdings" panose="05000000000000000000" pitchFamily="2" charset="2"/>
            <a:buChar char="§"/>
          </a:pPr>
          <a:r>
            <a:rPr lang="en-US" sz="1800" dirty="0"/>
            <a:t>Installation process initiated once SOEs purchase new equipment or upgrade</a:t>
          </a:r>
        </a:p>
      </dgm:t>
    </dgm:pt>
    <dgm:pt modelId="{88A31667-6AAD-443F-8C36-649D93184948}" type="parTrans" cxnId="{ACC1BF7C-B0C7-4CC8-A711-D91DB729A75B}">
      <dgm:prSet/>
      <dgm:spPr/>
      <dgm:t>
        <a:bodyPr/>
        <a:lstStyle/>
        <a:p>
          <a:endParaRPr lang="en-US" sz="1800"/>
        </a:p>
      </dgm:t>
    </dgm:pt>
    <dgm:pt modelId="{0BC46440-DB47-4464-89CD-1DA08C1F038D}" type="sibTrans" cxnId="{ACC1BF7C-B0C7-4CC8-A711-D91DB729A75B}">
      <dgm:prSet/>
      <dgm:spPr/>
      <dgm:t>
        <a:bodyPr/>
        <a:lstStyle/>
        <a:p>
          <a:endParaRPr lang="en-US" sz="1800"/>
        </a:p>
      </dgm:t>
    </dgm:pt>
    <dgm:pt modelId="{BB2902B9-818D-4E05-8E23-11C347DECA11}">
      <dgm:prSet phldrT="[Text]" custT="1"/>
      <dgm:spPr/>
      <dgm:t>
        <a:bodyPr/>
        <a:lstStyle/>
        <a:p>
          <a:pPr>
            <a:buClr>
              <a:srgbClr val="92D050"/>
            </a:buClr>
            <a:buFont typeface="Wingdings" panose="05000000000000000000" pitchFamily="2" charset="2"/>
            <a:buChar char="§"/>
          </a:pPr>
          <a:r>
            <a:rPr lang="en-US" sz="1800" dirty="0"/>
            <a:t>Formalizes recommendation to approve or not for Division Director or approval as applicable</a:t>
          </a:r>
        </a:p>
      </dgm:t>
    </dgm:pt>
    <dgm:pt modelId="{31014813-257F-4D20-A55E-7BBBFDE4530F}" type="parTrans" cxnId="{AE7C8CE5-1B36-49E1-91C7-B3F3B689A45D}">
      <dgm:prSet/>
      <dgm:spPr/>
      <dgm:t>
        <a:bodyPr/>
        <a:lstStyle/>
        <a:p>
          <a:endParaRPr lang="en-US" sz="1800"/>
        </a:p>
      </dgm:t>
    </dgm:pt>
    <dgm:pt modelId="{027C6D73-4930-4E4A-9CEB-FD20F7D67341}" type="sibTrans" cxnId="{AE7C8CE5-1B36-49E1-91C7-B3F3B689A45D}">
      <dgm:prSet/>
      <dgm:spPr/>
      <dgm:t>
        <a:bodyPr/>
        <a:lstStyle/>
        <a:p>
          <a:endParaRPr lang="en-US" sz="1800"/>
        </a:p>
      </dgm:t>
    </dgm:pt>
    <dgm:pt modelId="{1D9AA469-48E5-44E7-A51A-E877B804EA14}" type="pres">
      <dgm:prSet presAssocID="{C563FF0F-224D-4473-BA70-F64D4FA8B3DE}" presName="linear" presStyleCnt="0">
        <dgm:presLayoutVars>
          <dgm:animLvl val="lvl"/>
          <dgm:resizeHandles val="exact"/>
        </dgm:presLayoutVars>
      </dgm:prSet>
      <dgm:spPr/>
    </dgm:pt>
    <dgm:pt modelId="{E3FF6D86-C02C-4A23-8CF4-487448E62B60}" type="pres">
      <dgm:prSet presAssocID="{120B0C05-97E6-41C2-AC22-52755666BB39}" presName="parentText" presStyleLbl="node1" presStyleIdx="0" presStyleCnt="4">
        <dgm:presLayoutVars>
          <dgm:chMax val="0"/>
          <dgm:bulletEnabled val="1"/>
        </dgm:presLayoutVars>
      </dgm:prSet>
      <dgm:spPr/>
    </dgm:pt>
    <dgm:pt modelId="{93FD7EDA-EBEB-4F2F-AEF7-BE4CABFAC5D5}" type="pres">
      <dgm:prSet presAssocID="{120B0C05-97E6-41C2-AC22-52755666BB39}" presName="childText" presStyleLbl="revTx" presStyleIdx="0" presStyleCnt="4">
        <dgm:presLayoutVars>
          <dgm:bulletEnabled val="1"/>
        </dgm:presLayoutVars>
      </dgm:prSet>
      <dgm:spPr/>
    </dgm:pt>
    <dgm:pt modelId="{3386C742-E205-4D26-9036-5FC12B21155C}" type="pres">
      <dgm:prSet presAssocID="{A504D87D-F693-4A7E-B180-DE6BD02C40C8}" presName="parentText" presStyleLbl="node1" presStyleIdx="1" presStyleCnt="4">
        <dgm:presLayoutVars>
          <dgm:chMax val="0"/>
          <dgm:bulletEnabled val="1"/>
        </dgm:presLayoutVars>
      </dgm:prSet>
      <dgm:spPr/>
    </dgm:pt>
    <dgm:pt modelId="{6509AB8D-BCF0-426E-AF5D-5129D066866F}" type="pres">
      <dgm:prSet presAssocID="{A504D87D-F693-4A7E-B180-DE6BD02C40C8}" presName="childText" presStyleLbl="revTx" presStyleIdx="1" presStyleCnt="4">
        <dgm:presLayoutVars>
          <dgm:bulletEnabled val="1"/>
        </dgm:presLayoutVars>
      </dgm:prSet>
      <dgm:spPr/>
    </dgm:pt>
    <dgm:pt modelId="{678485E4-D8C6-416A-A8CB-89D92072F23F}" type="pres">
      <dgm:prSet presAssocID="{821B2F3E-0809-4613-BA44-8538C034672E}" presName="parentText" presStyleLbl="node1" presStyleIdx="2" presStyleCnt="4">
        <dgm:presLayoutVars>
          <dgm:chMax val="0"/>
          <dgm:bulletEnabled val="1"/>
        </dgm:presLayoutVars>
      </dgm:prSet>
      <dgm:spPr/>
    </dgm:pt>
    <dgm:pt modelId="{C42532EB-62CF-4780-90C0-88D323FF5914}" type="pres">
      <dgm:prSet presAssocID="{821B2F3E-0809-4613-BA44-8538C034672E}" presName="childText" presStyleLbl="revTx" presStyleIdx="2" presStyleCnt="4">
        <dgm:presLayoutVars>
          <dgm:bulletEnabled val="1"/>
        </dgm:presLayoutVars>
      </dgm:prSet>
      <dgm:spPr/>
    </dgm:pt>
    <dgm:pt modelId="{F6D7F99E-03FB-4B50-AF1D-5C6F6CB13356}" type="pres">
      <dgm:prSet presAssocID="{8226BFBC-C5AA-4CBD-9222-848A6B4EB0E8}" presName="parentText" presStyleLbl="node1" presStyleIdx="3" presStyleCnt="4">
        <dgm:presLayoutVars>
          <dgm:chMax val="0"/>
          <dgm:bulletEnabled val="1"/>
        </dgm:presLayoutVars>
      </dgm:prSet>
      <dgm:spPr/>
    </dgm:pt>
    <dgm:pt modelId="{325CCC90-31BA-463C-AE4B-920E24517FD0}" type="pres">
      <dgm:prSet presAssocID="{8226BFBC-C5AA-4CBD-9222-848A6B4EB0E8}" presName="childText" presStyleLbl="revTx" presStyleIdx="3" presStyleCnt="4">
        <dgm:presLayoutVars>
          <dgm:bulletEnabled val="1"/>
        </dgm:presLayoutVars>
      </dgm:prSet>
      <dgm:spPr/>
    </dgm:pt>
  </dgm:ptLst>
  <dgm:cxnLst>
    <dgm:cxn modelId="{43A4181F-A3D7-43CC-942B-57EDAD6DF703}" type="presOf" srcId="{BB2902B9-818D-4E05-8E23-11C347DECA11}" destId="{6509AB8D-BCF0-426E-AF5D-5129D066866F}" srcOrd="0" destOrd="3" presId="urn:microsoft.com/office/officeart/2005/8/layout/vList2"/>
    <dgm:cxn modelId="{7375252C-E4DE-4EE2-89B2-982114070AE7}" type="presOf" srcId="{79569597-52BD-4E9F-9742-8C0781B9A112}" destId="{C42532EB-62CF-4780-90C0-88D323FF5914}" srcOrd="0" destOrd="0" presId="urn:microsoft.com/office/officeart/2005/8/layout/vList2"/>
    <dgm:cxn modelId="{69F5EE42-C104-4618-BDD5-700C7ED4416D}" srcId="{A504D87D-F693-4A7E-B180-DE6BD02C40C8}" destId="{125A86B1-C3A9-41E6-A528-650501966222}" srcOrd="0" destOrd="0" parTransId="{FD70B62F-FC80-4238-907B-C95F280B5BA4}" sibTransId="{4A7B784A-D4B2-4C83-96E9-1DEDFA84C406}"/>
    <dgm:cxn modelId="{3D95446D-2BF3-4083-8F9C-9CDA9F3A5317}" type="presOf" srcId="{DA089182-3CDC-49C9-B8B3-50AA093A0D10}" destId="{93FD7EDA-EBEB-4F2F-AEF7-BE4CABFAC5D5}" srcOrd="0" destOrd="0" presId="urn:microsoft.com/office/officeart/2005/8/layout/vList2"/>
    <dgm:cxn modelId="{29C0F84D-5605-4B4A-B331-B44963758331}" srcId="{120B0C05-97E6-41C2-AC22-52755666BB39}" destId="{DA089182-3CDC-49C9-B8B3-50AA093A0D10}" srcOrd="0" destOrd="0" parTransId="{7F0A37B4-9A04-484F-8C5F-F7D288A112C2}" sibTransId="{C5AC0137-8E1E-45E0-86CF-B5BA0C5B791C}"/>
    <dgm:cxn modelId="{C824F76F-26CB-4FBB-B38A-524486E87BE9}" type="presOf" srcId="{C563FF0F-224D-4473-BA70-F64D4FA8B3DE}" destId="{1D9AA469-48E5-44E7-A51A-E877B804EA14}" srcOrd="0" destOrd="0" presId="urn:microsoft.com/office/officeart/2005/8/layout/vList2"/>
    <dgm:cxn modelId="{75A42455-8D96-4E27-8848-52A262BB2B04}" type="presOf" srcId="{821B2F3E-0809-4613-BA44-8538C034672E}" destId="{678485E4-D8C6-416A-A8CB-89D92072F23F}" srcOrd="0" destOrd="0" presId="urn:microsoft.com/office/officeart/2005/8/layout/vList2"/>
    <dgm:cxn modelId="{F707ED78-7A3D-4F70-A687-0366B1C4272B}" type="presOf" srcId="{AD7D2ED3-FFF5-4822-B50F-BCE5DF8ED830}" destId="{325CCC90-31BA-463C-AE4B-920E24517FD0}" srcOrd="0" destOrd="1" presId="urn:microsoft.com/office/officeart/2005/8/layout/vList2"/>
    <dgm:cxn modelId="{ACC1BF7C-B0C7-4CC8-A711-D91DB729A75B}" srcId="{8226BFBC-C5AA-4CBD-9222-848A6B4EB0E8}" destId="{AD7D2ED3-FFF5-4822-B50F-BCE5DF8ED830}" srcOrd="1" destOrd="0" parTransId="{88A31667-6AAD-443F-8C36-649D93184948}" sibTransId="{0BC46440-DB47-4464-89CD-1DA08C1F038D}"/>
    <dgm:cxn modelId="{6BF8057F-82F0-44B3-A587-EBF763D7623B}" srcId="{C563FF0F-224D-4473-BA70-F64D4FA8B3DE}" destId="{821B2F3E-0809-4613-BA44-8538C034672E}" srcOrd="2" destOrd="0" parTransId="{1AD8F75C-B1B6-4200-90C0-586F51B4640B}" sibTransId="{D76EED9F-9D40-4CF4-BC5B-A21AAE92CCDC}"/>
    <dgm:cxn modelId="{B71A3F9F-43D4-48A6-84CB-C99A3C2CECCA}" srcId="{A504D87D-F693-4A7E-B180-DE6BD02C40C8}" destId="{DEA40C9F-3BA7-487E-BE99-E13BEEE931BC}" srcOrd="2" destOrd="0" parTransId="{F29168F6-80B7-4123-A9BF-50FB33777887}" sibTransId="{28501B70-9535-4924-A661-909036F2C1FC}"/>
    <dgm:cxn modelId="{6CC93AA7-2B9A-42D4-B3F3-9F041D0055DB}" type="presOf" srcId="{125A86B1-C3A9-41E6-A528-650501966222}" destId="{6509AB8D-BCF0-426E-AF5D-5129D066866F}" srcOrd="0" destOrd="0" presId="urn:microsoft.com/office/officeart/2005/8/layout/vList2"/>
    <dgm:cxn modelId="{90B21DB5-720A-4D25-9789-53F114CD2923}" srcId="{C563FF0F-224D-4473-BA70-F64D4FA8B3DE}" destId="{120B0C05-97E6-41C2-AC22-52755666BB39}" srcOrd="0" destOrd="0" parTransId="{8DE5A465-0002-417B-A9AD-DB599FACE0DA}" sibTransId="{43C06BF4-3F0F-4BF9-85DC-F6E02CAC74F7}"/>
    <dgm:cxn modelId="{E79D3AB6-7DB5-4156-8A8B-721E1E8BA8B7}" srcId="{C563FF0F-224D-4473-BA70-F64D4FA8B3DE}" destId="{8226BFBC-C5AA-4CBD-9222-848A6B4EB0E8}" srcOrd="3" destOrd="0" parTransId="{EF3EB1EE-B43F-4C4B-94F9-43C35759BFCD}" sibTransId="{CBD59090-4132-46AA-82CA-E45F3A5D5424}"/>
    <dgm:cxn modelId="{6CAF51B6-589C-43DD-B83C-A79A13453D07}" srcId="{8226BFBC-C5AA-4CBD-9222-848A6B4EB0E8}" destId="{17E79CE5-EB10-4118-AE99-DB87C769782C}" srcOrd="0" destOrd="0" parTransId="{5E7CFFE5-2396-42E2-AB8A-DEB4ACF98116}" sibTransId="{66B1BA36-5AA7-41AC-B182-6B964D35D9A7}"/>
    <dgm:cxn modelId="{E798FFBF-854B-47F5-9698-85AB05F8E593}" type="presOf" srcId="{17E79CE5-EB10-4118-AE99-DB87C769782C}" destId="{325CCC90-31BA-463C-AE4B-920E24517FD0}" srcOrd="0" destOrd="0" presId="urn:microsoft.com/office/officeart/2005/8/layout/vList2"/>
    <dgm:cxn modelId="{9DE764C6-D517-4E92-AFEF-AFB5D128BF0D}" type="presOf" srcId="{85E5BFD8-38EF-4E3F-A09F-58CD7E7A5B45}" destId="{6509AB8D-BCF0-426E-AF5D-5129D066866F}" srcOrd="0" destOrd="1" presId="urn:microsoft.com/office/officeart/2005/8/layout/vList2"/>
    <dgm:cxn modelId="{52AB0DC7-E65B-4546-933C-422B71384214}" type="presOf" srcId="{120B0C05-97E6-41C2-AC22-52755666BB39}" destId="{E3FF6D86-C02C-4A23-8CF4-487448E62B60}" srcOrd="0" destOrd="0" presId="urn:microsoft.com/office/officeart/2005/8/layout/vList2"/>
    <dgm:cxn modelId="{597417C9-454A-4031-8C56-249DB37110F7}" srcId="{A504D87D-F693-4A7E-B180-DE6BD02C40C8}" destId="{85E5BFD8-38EF-4E3F-A09F-58CD7E7A5B45}" srcOrd="1" destOrd="0" parTransId="{F0BD67EA-C42A-4D62-9ACA-3B99B37B89B3}" sibTransId="{81FB5B13-C13E-4552-9214-6D987F23CD09}"/>
    <dgm:cxn modelId="{C15578D1-FCB1-49C0-B2DE-776BEA91EB3E}" type="presOf" srcId="{A504D87D-F693-4A7E-B180-DE6BD02C40C8}" destId="{3386C742-E205-4D26-9036-5FC12B21155C}" srcOrd="0" destOrd="0" presId="urn:microsoft.com/office/officeart/2005/8/layout/vList2"/>
    <dgm:cxn modelId="{5D7857DB-A1CE-4D51-A02E-23CFA946FA94}" srcId="{C563FF0F-224D-4473-BA70-F64D4FA8B3DE}" destId="{A504D87D-F693-4A7E-B180-DE6BD02C40C8}" srcOrd="1" destOrd="0" parTransId="{75FD4482-FB1D-4E5E-BA97-3A78C43B7B66}" sibTransId="{4164A399-3208-4C46-BD3D-BD05BE4EE503}"/>
    <dgm:cxn modelId="{AE7C8CE5-1B36-49E1-91C7-B3F3B689A45D}" srcId="{A504D87D-F693-4A7E-B180-DE6BD02C40C8}" destId="{BB2902B9-818D-4E05-8E23-11C347DECA11}" srcOrd="3" destOrd="0" parTransId="{31014813-257F-4D20-A55E-7BBBFDE4530F}" sibTransId="{027C6D73-4930-4E4A-9CEB-FD20F7D67341}"/>
    <dgm:cxn modelId="{45E40BE8-44A2-4724-A259-090E14C6E4DA}" srcId="{821B2F3E-0809-4613-BA44-8538C034672E}" destId="{79569597-52BD-4E9F-9742-8C0781B9A112}" srcOrd="0" destOrd="0" parTransId="{CF154692-B68D-47BE-88FB-826ED71E6597}" sibTransId="{62C2D737-4E41-487C-949B-C0F69BC641E0}"/>
    <dgm:cxn modelId="{D0C861ED-BA11-4A7C-90EC-01B0B9DD2527}" type="presOf" srcId="{DEA40C9F-3BA7-487E-BE99-E13BEEE931BC}" destId="{6509AB8D-BCF0-426E-AF5D-5129D066866F}" srcOrd="0" destOrd="2" presId="urn:microsoft.com/office/officeart/2005/8/layout/vList2"/>
    <dgm:cxn modelId="{F6559FED-4958-4697-8FCD-4C479B1C4867}" type="presOf" srcId="{8226BFBC-C5AA-4CBD-9222-848A6B4EB0E8}" destId="{F6D7F99E-03FB-4B50-AF1D-5C6F6CB13356}" srcOrd="0" destOrd="0" presId="urn:microsoft.com/office/officeart/2005/8/layout/vList2"/>
    <dgm:cxn modelId="{5CA651D9-C139-4AE8-AE20-E4D963A5D31B}" type="presParOf" srcId="{1D9AA469-48E5-44E7-A51A-E877B804EA14}" destId="{E3FF6D86-C02C-4A23-8CF4-487448E62B60}" srcOrd="0" destOrd="0" presId="urn:microsoft.com/office/officeart/2005/8/layout/vList2"/>
    <dgm:cxn modelId="{970246FD-35FD-4F95-AF95-D34DC8FEE15C}" type="presParOf" srcId="{1D9AA469-48E5-44E7-A51A-E877B804EA14}" destId="{93FD7EDA-EBEB-4F2F-AEF7-BE4CABFAC5D5}" srcOrd="1" destOrd="0" presId="urn:microsoft.com/office/officeart/2005/8/layout/vList2"/>
    <dgm:cxn modelId="{D2AE2BB5-8EEE-456D-9B27-1091286849A6}" type="presParOf" srcId="{1D9AA469-48E5-44E7-A51A-E877B804EA14}" destId="{3386C742-E205-4D26-9036-5FC12B21155C}" srcOrd="2" destOrd="0" presId="urn:microsoft.com/office/officeart/2005/8/layout/vList2"/>
    <dgm:cxn modelId="{6A82ED5E-4FE2-4EF2-8B0A-DC77BE2071E3}" type="presParOf" srcId="{1D9AA469-48E5-44E7-A51A-E877B804EA14}" destId="{6509AB8D-BCF0-426E-AF5D-5129D066866F}" srcOrd="3" destOrd="0" presId="urn:microsoft.com/office/officeart/2005/8/layout/vList2"/>
    <dgm:cxn modelId="{0C2FB659-C66C-4C49-B9E1-5002FA8B52AE}" type="presParOf" srcId="{1D9AA469-48E5-44E7-A51A-E877B804EA14}" destId="{678485E4-D8C6-416A-A8CB-89D92072F23F}" srcOrd="4" destOrd="0" presId="urn:microsoft.com/office/officeart/2005/8/layout/vList2"/>
    <dgm:cxn modelId="{99FBB634-B6DC-4DE4-A90D-4619FC586F3C}" type="presParOf" srcId="{1D9AA469-48E5-44E7-A51A-E877B804EA14}" destId="{C42532EB-62CF-4780-90C0-88D323FF5914}" srcOrd="5" destOrd="0" presId="urn:microsoft.com/office/officeart/2005/8/layout/vList2"/>
    <dgm:cxn modelId="{AAD3CF09-E45A-42BE-A4ED-3234615806A2}" type="presParOf" srcId="{1D9AA469-48E5-44E7-A51A-E877B804EA14}" destId="{F6D7F99E-03FB-4B50-AF1D-5C6F6CB13356}" srcOrd="6" destOrd="0" presId="urn:microsoft.com/office/officeart/2005/8/layout/vList2"/>
    <dgm:cxn modelId="{1C7D5891-BD54-4F91-AAF0-29805A377884}" type="presParOf" srcId="{1D9AA469-48E5-44E7-A51A-E877B804EA14}" destId="{325CCC90-31BA-463C-AE4B-920E24517FD0}"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B87976-A3B4-4DD8-900A-A0710C2B063A}" type="doc">
      <dgm:prSet loTypeId="urn:microsoft.com/office/officeart/2005/8/layout/hList7" loCatId="picture" qsTypeId="urn:microsoft.com/office/officeart/2005/8/quickstyle/simple1" qsCatId="simple" csTypeId="urn:microsoft.com/office/officeart/2005/8/colors/accent1_2" csCatId="accent1" phldr="1"/>
      <dgm:spPr/>
      <dgm:t>
        <a:bodyPr/>
        <a:lstStyle/>
        <a:p>
          <a:endParaRPr lang="en-US"/>
        </a:p>
      </dgm:t>
    </dgm:pt>
    <dgm:pt modelId="{D24F8359-765C-4A00-9B8F-1DF73C79DECC}">
      <dgm:prSet phldrT="[Text]"/>
      <dgm:spPr/>
      <dgm:t>
        <a:bodyPr/>
        <a:lstStyle/>
        <a:p>
          <a:r>
            <a:rPr lang="en-US" dirty="0"/>
            <a:t>DS-DE 105</a:t>
          </a:r>
        </a:p>
      </dgm:t>
    </dgm:pt>
    <dgm:pt modelId="{1ECD067D-AAE6-47B0-8CCC-8301AB3CE06D}" type="parTrans" cxnId="{466B5DE8-3116-49EA-931B-88A40FAE6DB8}">
      <dgm:prSet/>
      <dgm:spPr/>
      <dgm:t>
        <a:bodyPr/>
        <a:lstStyle/>
        <a:p>
          <a:endParaRPr lang="en-US"/>
        </a:p>
      </dgm:t>
    </dgm:pt>
    <dgm:pt modelId="{DABBED1F-073B-4E89-82F4-A13455FC6FA5}" type="sibTrans" cxnId="{466B5DE8-3116-49EA-931B-88A40FAE6DB8}">
      <dgm:prSet/>
      <dgm:spPr/>
      <dgm:t>
        <a:bodyPr/>
        <a:lstStyle/>
        <a:p>
          <a:endParaRPr lang="en-US"/>
        </a:p>
      </dgm:t>
    </dgm:pt>
    <dgm:pt modelId="{C16D9D37-85BB-4ED5-ADB8-8606020CF858}">
      <dgm:prSet phldrT="[Text]"/>
      <dgm:spPr/>
      <dgm:t>
        <a:bodyPr/>
        <a:lstStyle/>
        <a:p>
          <a:r>
            <a:rPr lang="en-US" dirty="0"/>
            <a:t>DS-DE 106</a:t>
          </a:r>
        </a:p>
      </dgm:t>
    </dgm:pt>
    <dgm:pt modelId="{83073A76-C67A-48D0-A92C-C790B4F0E710}" type="parTrans" cxnId="{0D992878-361D-4AFD-BE3D-2E7D7A315E72}">
      <dgm:prSet/>
      <dgm:spPr/>
      <dgm:t>
        <a:bodyPr/>
        <a:lstStyle/>
        <a:p>
          <a:endParaRPr lang="en-US"/>
        </a:p>
      </dgm:t>
    </dgm:pt>
    <dgm:pt modelId="{54B72E51-3D6D-47F5-AB5B-A418139F452A}" type="sibTrans" cxnId="{0D992878-361D-4AFD-BE3D-2E7D7A315E72}">
      <dgm:prSet/>
      <dgm:spPr/>
      <dgm:t>
        <a:bodyPr/>
        <a:lstStyle/>
        <a:p>
          <a:endParaRPr lang="en-US"/>
        </a:p>
      </dgm:t>
    </dgm:pt>
    <dgm:pt modelId="{C465BCE8-F0BC-4B8B-A2CC-0C2C26B18252}">
      <dgm:prSet phldrT="[Text]"/>
      <dgm:spPr/>
      <dgm:t>
        <a:bodyPr/>
        <a:lstStyle/>
        <a:p>
          <a:r>
            <a:rPr lang="en-US" dirty="0"/>
            <a:t>DS-DE 106</a:t>
          </a:r>
        </a:p>
      </dgm:t>
    </dgm:pt>
    <dgm:pt modelId="{F6D2BD11-B54F-47AA-A171-70AB1E586958}" type="parTrans" cxnId="{1AB862C6-5348-40FA-B4F7-0F746F97BEBF}">
      <dgm:prSet/>
      <dgm:spPr/>
      <dgm:t>
        <a:bodyPr/>
        <a:lstStyle/>
        <a:p>
          <a:endParaRPr lang="en-US"/>
        </a:p>
      </dgm:t>
    </dgm:pt>
    <dgm:pt modelId="{CCA90C7D-25DA-4A7D-9EAF-C63C456C398E}" type="sibTrans" cxnId="{1AB862C6-5348-40FA-B4F7-0F746F97BEBF}">
      <dgm:prSet/>
      <dgm:spPr/>
      <dgm:t>
        <a:bodyPr/>
        <a:lstStyle/>
        <a:p>
          <a:endParaRPr lang="en-US"/>
        </a:p>
      </dgm:t>
    </dgm:pt>
    <dgm:pt modelId="{9BA58E6F-BA3A-4F5C-BABA-5EE4B3AA6799}">
      <dgm:prSet phldrT="[Text]"/>
      <dgm:spPr/>
      <dgm:t>
        <a:bodyPr/>
        <a:lstStyle/>
        <a:p>
          <a:r>
            <a:rPr lang="en-US" dirty="0"/>
            <a:t>DS-DE 107</a:t>
          </a:r>
        </a:p>
      </dgm:t>
    </dgm:pt>
    <dgm:pt modelId="{707B132A-3682-430C-8B05-75FCCB93B66C}" type="parTrans" cxnId="{B0A9736A-A933-4DAB-A2C0-35BEF39C3046}">
      <dgm:prSet/>
      <dgm:spPr/>
      <dgm:t>
        <a:bodyPr/>
        <a:lstStyle/>
        <a:p>
          <a:endParaRPr lang="en-US"/>
        </a:p>
      </dgm:t>
    </dgm:pt>
    <dgm:pt modelId="{5D78D931-3FA1-487A-8E39-B68108EAD4B7}" type="sibTrans" cxnId="{B0A9736A-A933-4DAB-A2C0-35BEF39C3046}">
      <dgm:prSet/>
      <dgm:spPr/>
      <dgm:t>
        <a:bodyPr/>
        <a:lstStyle/>
        <a:p>
          <a:endParaRPr lang="en-US"/>
        </a:p>
      </dgm:t>
    </dgm:pt>
    <dgm:pt modelId="{921E2D60-25C9-49F1-BA65-024B392D26D0}">
      <dgm:prSet phldrT="[Text]"/>
      <dgm:spPr/>
      <dgm:t>
        <a:bodyPr/>
        <a:lstStyle/>
        <a:p>
          <a:r>
            <a:rPr lang="en-US" dirty="0"/>
            <a:t>Precinct summary</a:t>
          </a:r>
        </a:p>
      </dgm:t>
    </dgm:pt>
    <dgm:pt modelId="{D805B30B-2DD1-4B50-8C0F-A1272F9A88E3}" type="parTrans" cxnId="{C3FA4795-1944-42EE-A056-4A0AA9A227DB}">
      <dgm:prSet/>
      <dgm:spPr/>
      <dgm:t>
        <a:bodyPr/>
        <a:lstStyle/>
        <a:p>
          <a:endParaRPr lang="en-US"/>
        </a:p>
      </dgm:t>
    </dgm:pt>
    <dgm:pt modelId="{282176FA-A9D5-4C3F-9AE9-C3F1F02F2E73}" type="sibTrans" cxnId="{C3FA4795-1944-42EE-A056-4A0AA9A227DB}">
      <dgm:prSet/>
      <dgm:spPr/>
      <dgm:t>
        <a:bodyPr/>
        <a:lstStyle/>
        <a:p>
          <a:endParaRPr lang="en-US"/>
        </a:p>
      </dgm:t>
    </dgm:pt>
    <dgm:pt modelId="{C5D745DF-6953-49B5-9C3D-B4FA77039583}">
      <dgm:prSet phldrT="[Text]"/>
      <dgm:spPr/>
      <dgm:t>
        <a:bodyPr/>
        <a:lstStyle/>
        <a:p>
          <a:r>
            <a:rPr lang="en-US" dirty="0"/>
            <a:t>Manual Audit Team Worksheet</a:t>
          </a:r>
        </a:p>
      </dgm:t>
    </dgm:pt>
    <dgm:pt modelId="{1D3B9C4F-F74B-4C40-BEF3-F3A9F9949723}" type="parTrans" cxnId="{4FF0FEB3-CE36-41AE-9339-6E36C31C6DF5}">
      <dgm:prSet/>
      <dgm:spPr/>
      <dgm:t>
        <a:bodyPr/>
        <a:lstStyle/>
        <a:p>
          <a:endParaRPr lang="en-US"/>
        </a:p>
      </dgm:t>
    </dgm:pt>
    <dgm:pt modelId="{0975670D-BEC6-4553-8ABE-886990B176E1}" type="sibTrans" cxnId="{4FF0FEB3-CE36-41AE-9339-6E36C31C6DF5}">
      <dgm:prSet/>
      <dgm:spPr/>
      <dgm:t>
        <a:bodyPr/>
        <a:lstStyle/>
        <a:p>
          <a:endParaRPr lang="en-US"/>
        </a:p>
      </dgm:t>
    </dgm:pt>
    <dgm:pt modelId="{A4E9DF6D-38C0-42FD-B344-29D9DFEC3098}">
      <dgm:prSet phldrT="[Text]"/>
      <dgm:spPr/>
      <dgm:t>
        <a:bodyPr/>
        <a:lstStyle/>
        <a:p>
          <a:r>
            <a:rPr lang="en-US" dirty="0"/>
            <a:t>Precinct summary –discrepancy sheet </a:t>
          </a:r>
        </a:p>
      </dgm:t>
    </dgm:pt>
    <dgm:pt modelId="{DBF7E0CC-4AD2-43E4-A5BB-5C58ECC9FC45}" type="parTrans" cxnId="{3F2AAF39-5E04-4FD3-9C42-A83243F16A64}">
      <dgm:prSet/>
      <dgm:spPr/>
      <dgm:t>
        <a:bodyPr/>
        <a:lstStyle/>
        <a:p>
          <a:endParaRPr lang="en-US"/>
        </a:p>
      </dgm:t>
    </dgm:pt>
    <dgm:pt modelId="{AD41092D-9413-4AEC-BEC5-2F544D204A74}" type="sibTrans" cxnId="{3F2AAF39-5E04-4FD3-9C42-A83243F16A64}">
      <dgm:prSet/>
      <dgm:spPr/>
      <dgm:t>
        <a:bodyPr/>
        <a:lstStyle/>
        <a:p>
          <a:endParaRPr lang="en-US"/>
        </a:p>
      </dgm:t>
    </dgm:pt>
    <dgm:pt modelId="{BE708B82-B02E-4BD8-A43D-4F2E29BC71CB}">
      <dgm:prSet phldrT="[Text]"/>
      <dgm:spPr/>
      <dgm:t>
        <a:bodyPr/>
        <a:lstStyle/>
        <a:p>
          <a:r>
            <a:rPr lang="en-US" dirty="0"/>
            <a:t>Voting Systems Audit Rpt</a:t>
          </a:r>
        </a:p>
      </dgm:t>
    </dgm:pt>
    <dgm:pt modelId="{0DCBCE7B-D631-4ACD-B7D7-C6CD332888E6}" type="parTrans" cxnId="{4F5D5D83-6A3E-44A6-BF06-F7C80E244DD6}">
      <dgm:prSet/>
      <dgm:spPr/>
      <dgm:t>
        <a:bodyPr/>
        <a:lstStyle/>
        <a:p>
          <a:endParaRPr lang="en-US"/>
        </a:p>
      </dgm:t>
    </dgm:pt>
    <dgm:pt modelId="{937B1CF3-6205-4CAB-916A-62D57201A42C}" type="sibTrans" cxnId="{4F5D5D83-6A3E-44A6-BF06-F7C80E244DD6}">
      <dgm:prSet/>
      <dgm:spPr/>
      <dgm:t>
        <a:bodyPr/>
        <a:lstStyle/>
        <a:p>
          <a:endParaRPr lang="en-US"/>
        </a:p>
      </dgm:t>
    </dgm:pt>
    <dgm:pt modelId="{65FF5869-A922-48E6-983E-F39F30BEFDD9}">
      <dgm:prSet phldrT="[Text]"/>
      <dgm:spPr/>
      <dgm:t>
        <a:bodyPr/>
        <a:lstStyle/>
        <a:p>
          <a:r>
            <a:rPr lang="en-US" dirty="0"/>
            <a:t>DS-DE 410</a:t>
          </a:r>
        </a:p>
      </dgm:t>
    </dgm:pt>
    <dgm:pt modelId="{763DB6E3-C319-4773-8FFC-BB9FB9DCC2AB}" type="parTrans" cxnId="{C8DEA58B-31F7-424C-ABE5-C373FD10D9FE}">
      <dgm:prSet/>
      <dgm:spPr/>
      <dgm:t>
        <a:bodyPr/>
        <a:lstStyle/>
        <a:p>
          <a:endParaRPr lang="en-US"/>
        </a:p>
      </dgm:t>
    </dgm:pt>
    <dgm:pt modelId="{5BACB8D8-E278-4937-83A2-2856F9D9B0CB}" type="sibTrans" cxnId="{C8DEA58B-31F7-424C-ABE5-C373FD10D9FE}">
      <dgm:prSet/>
      <dgm:spPr/>
      <dgm:t>
        <a:bodyPr/>
        <a:lstStyle/>
        <a:p>
          <a:endParaRPr lang="en-US"/>
        </a:p>
      </dgm:t>
    </dgm:pt>
    <dgm:pt modelId="{591381BE-1D59-445E-A99E-2000039F5E52}" type="pres">
      <dgm:prSet presAssocID="{BEB87976-A3B4-4DD8-900A-A0710C2B063A}" presName="Name0" presStyleCnt="0">
        <dgm:presLayoutVars>
          <dgm:dir/>
          <dgm:resizeHandles val="exact"/>
        </dgm:presLayoutVars>
      </dgm:prSet>
      <dgm:spPr/>
    </dgm:pt>
    <dgm:pt modelId="{2D265B3E-14AF-4947-8D9F-C2056BA2DE52}" type="pres">
      <dgm:prSet presAssocID="{BEB87976-A3B4-4DD8-900A-A0710C2B063A}" presName="fgShape" presStyleLbl="fgShp" presStyleIdx="0" presStyleCnt="1"/>
      <dgm:spPr/>
    </dgm:pt>
    <dgm:pt modelId="{EA208F69-8D06-4DA9-9F6C-505E61650150}" type="pres">
      <dgm:prSet presAssocID="{BEB87976-A3B4-4DD8-900A-A0710C2B063A}" presName="linComp" presStyleCnt="0"/>
      <dgm:spPr/>
    </dgm:pt>
    <dgm:pt modelId="{8179B390-4506-49F9-98B3-7E460C5A4985}" type="pres">
      <dgm:prSet presAssocID="{65FF5869-A922-48E6-983E-F39F30BEFDD9}" presName="compNode" presStyleCnt="0"/>
      <dgm:spPr/>
    </dgm:pt>
    <dgm:pt modelId="{2ACA8397-033B-40D1-A656-203582922454}" type="pres">
      <dgm:prSet presAssocID="{65FF5869-A922-48E6-983E-F39F30BEFDD9}" presName="bkgdShape" presStyleLbl="node1" presStyleIdx="0" presStyleCnt="5"/>
      <dgm:spPr/>
    </dgm:pt>
    <dgm:pt modelId="{B1A9DAEC-4330-4012-A700-6D454BD390B4}" type="pres">
      <dgm:prSet presAssocID="{65FF5869-A922-48E6-983E-F39F30BEFDD9}" presName="nodeTx" presStyleLbl="node1" presStyleIdx="0" presStyleCnt="5">
        <dgm:presLayoutVars>
          <dgm:bulletEnabled val="1"/>
        </dgm:presLayoutVars>
      </dgm:prSet>
      <dgm:spPr/>
    </dgm:pt>
    <dgm:pt modelId="{2EFB37C7-EEB5-4F74-86C7-D242CE06C589}" type="pres">
      <dgm:prSet presAssocID="{65FF5869-A922-48E6-983E-F39F30BEFDD9}" presName="invisiNode" presStyleLbl="node1" presStyleIdx="0" presStyleCnt="5"/>
      <dgm:spPr/>
    </dgm:pt>
    <dgm:pt modelId="{281E6D6C-B2CD-45FE-9F70-73132BB4CDF7}" type="pres">
      <dgm:prSet presAssocID="{65FF5869-A922-48E6-983E-F39F30BEFDD9}" presName="imagNode" presStyleLbl="fgImgPlace1" presStyleIdx="0" presStyleCnt="5"/>
      <dgm:spPr>
        <a:blipFill rotWithShape="1">
          <a:blip xmlns:r="http://schemas.openxmlformats.org/officeDocument/2006/relationships" r:embed="rId1"/>
          <a:srcRect/>
          <a:stretch>
            <a:fillRect t="-1000" b="-1000"/>
          </a:stretch>
        </a:blipFill>
      </dgm:spPr>
    </dgm:pt>
    <dgm:pt modelId="{6B571034-4636-423F-B673-53C27EB83EAD}" type="pres">
      <dgm:prSet presAssocID="{5BACB8D8-E278-4937-83A2-2856F9D9B0CB}" presName="sibTrans" presStyleLbl="sibTrans2D1" presStyleIdx="0" presStyleCnt="0"/>
      <dgm:spPr/>
    </dgm:pt>
    <dgm:pt modelId="{C8C6CCAA-39A0-47F5-A4E0-DA709B45D646}" type="pres">
      <dgm:prSet presAssocID="{D24F8359-765C-4A00-9B8F-1DF73C79DECC}" presName="compNode" presStyleCnt="0"/>
      <dgm:spPr/>
    </dgm:pt>
    <dgm:pt modelId="{5E7D53F3-E81B-4719-BC76-212CD02C5AFA}" type="pres">
      <dgm:prSet presAssocID="{D24F8359-765C-4A00-9B8F-1DF73C79DECC}" presName="bkgdShape" presStyleLbl="node1" presStyleIdx="1" presStyleCnt="5"/>
      <dgm:spPr/>
    </dgm:pt>
    <dgm:pt modelId="{A9023349-DDFA-44F9-8A2A-717420BD8380}" type="pres">
      <dgm:prSet presAssocID="{D24F8359-765C-4A00-9B8F-1DF73C79DECC}" presName="nodeTx" presStyleLbl="node1" presStyleIdx="1" presStyleCnt="5">
        <dgm:presLayoutVars>
          <dgm:bulletEnabled val="1"/>
        </dgm:presLayoutVars>
      </dgm:prSet>
      <dgm:spPr/>
    </dgm:pt>
    <dgm:pt modelId="{B816E0ED-947A-4A00-B15F-76E45FA67299}" type="pres">
      <dgm:prSet presAssocID="{D24F8359-765C-4A00-9B8F-1DF73C79DECC}" presName="invisiNode" presStyleLbl="node1" presStyleIdx="1" presStyleCnt="5"/>
      <dgm:spPr/>
    </dgm:pt>
    <dgm:pt modelId="{B893CA95-7AB9-4892-9EE9-C8A8D205379C}" type="pres">
      <dgm:prSet presAssocID="{D24F8359-765C-4A00-9B8F-1DF73C79DECC}" presName="imagNode" presStyleLbl="fgImgPlace1" presStyleIdx="1" presStyleCnt="5"/>
      <dgm:spPr>
        <a:blipFill rotWithShape="1">
          <a:blip xmlns:r="http://schemas.openxmlformats.org/officeDocument/2006/relationships" r:embed="rId2"/>
          <a:srcRect/>
          <a:stretch>
            <a:fillRect l="-6000" r="-6000"/>
          </a:stretch>
        </a:blipFill>
      </dgm:spPr>
    </dgm:pt>
    <dgm:pt modelId="{B6544200-8A54-4874-BA8D-AF6B6A4B546C}" type="pres">
      <dgm:prSet presAssocID="{DABBED1F-073B-4E89-82F4-A13455FC6FA5}" presName="sibTrans" presStyleLbl="sibTrans2D1" presStyleIdx="0" presStyleCnt="0"/>
      <dgm:spPr/>
    </dgm:pt>
    <dgm:pt modelId="{BF1CDA72-5226-42B1-9376-88916DD31797}" type="pres">
      <dgm:prSet presAssocID="{C16D9D37-85BB-4ED5-ADB8-8606020CF858}" presName="compNode" presStyleCnt="0"/>
      <dgm:spPr/>
    </dgm:pt>
    <dgm:pt modelId="{E1D9CBC5-CCDB-4446-B953-7CF0A3170C07}" type="pres">
      <dgm:prSet presAssocID="{C16D9D37-85BB-4ED5-ADB8-8606020CF858}" presName="bkgdShape" presStyleLbl="node1" presStyleIdx="2" presStyleCnt="5"/>
      <dgm:spPr/>
    </dgm:pt>
    <dgm:pt modelId="{6BFD7BCA-A9EF-42BC-8237-A80B6F88ECA4}" type="pres">
      <dgm:prSet presAssocID="{C16D9D37-85BB-4ED5-ADB8-8606020CF858}" presName="nodeTx" presStyleLbl="node1" presStyleIdx="2" presStyleCnt="5">
        <dgm:presLayoutVars>
          <dgm:bulletEnabled val="1"/>
        </dgm:presLayoutVars>
      </dgm:prSet>
      <dgm:spPr/>
    </dgm:pt>
    <dgm:pt modelId="{E7078317-36C9-435A-9C10-A99A81ADFB07}" type="pres">
      <dgm:prSet presAssocID="{C16D9D37-85BB-4ED5-ADB8-8606020CF858}" presName="invisiNode" presStyleLbl="node1" presStyleIdx="2" presStyleCnt="5"/>
      <dgm:spPr/>
    </dgm:pt>
    <dgm:pt modelId="{602CFA1F-0DCC-4351-B456-86FC16EF33AA}" type="pres">
      <dgm:prSet presAssocID="{C16D9D37-85BB-4ED5-ADB8-8606020CF858}" presName="imagNode" presStyleLbl="fgImgPlace1" presStyleIdx="2" presStyleCnt="5"/>
      <dgm:spPr>
        <a:blipFill rotWithShape="1">
          <a:blip xmlns:r="http://schemas.openxmlformats.org/officeDocument/2006/relationships" r:embed="rId3"/>
          <a:srcRect/>
          <a:stretch>
            <a:fillRect l="-40000" r="-40000"/>
          </a:stretch>
        </a:blipFill>
      </dgm:spPr>
    </dgm:pt>
    <dgm:pt modelId="{BF6F9655-ADF0-43A6-B075-1B882A617015}" type="pres">
      <dgm:prSet presAssocID="{54B72E51-3D6D-47F5-AB5B-A418139F452A}" presName="sibTrans" presStyleLbl="sibTrans2D1" presStyleIdx="0" presStyleCnt="0"/>
      <dgm:spPr/>
    </dgm:pt>
    <dgm:pt modelId="{5E0D8A6A-7A13-44B7-959A-91F15E39630B}" type="pres">
      <dgm:prSet presAssocID="{C465BCE8-F0BC-4B8B-A2CC-0C2C26B18252}" presName="compNode" presStyleCnt="0"/>
      <dgm:spPr/>
    </dgm:pt>
    <dgm:pt modelId="{F8A69209-C16D-489A-B6CE-071035FC2C1B}" type="pres">
      <dgm:prSet presAssocID="{C465BCE8-F0BC-4B8B-A2CC-0C2C26B18252}" presName="bkgdShape" presStyleLbl="node1" presStyleIdx="3" presStyleCnt="5"/>
      <dgm:spPr/>
    </dgm:pt>
    <dgm:pt modelId="{5CFCFFCE-5CCF-469C-8DFB-D3F346E7E415}" type="pres">
      <dgm:prSet presAssocID="{C465BCE8-F0BC-4B8B-A2CC-0C2C26B18252}" presName="nodeTx" presStyleLbl="node1" presStyleIdx="3" presStyleCnt="5">
        <dgm:presLayoutVars>
          <dgm:bulletEnabled val="1"/>
        </dgm:presLayoutVars>
      </dgm:prSet>
      <dgm:spPr/>
    </dgm:pt>
    <dgm:pt modelId="{F5951508-184B-4548-BBBC-352FEEC34741}" type="pres">
      <dgm:prSet presAssocID="{C465BCE8-F0BC-4B8B-A2CC-0C2C26B18252}" presName="invisiNode" presStyleLbl="node1" presStyleIdx="3" presStyleCnt="5"/>
      <dgm:spPr/>
    </dgm:pt>
    <dgm:pt modelId="{3C41DDFD-AF13-48E0-9323-676AB3ED19BE}" type="pres">
      <dgm:prSet presAssocID="{C465BCE8-F0BC-4B8B-A2CC-0C2C26B18252}" presName="imagNode" presStyleLbl="fgImgPlace1" presStyleIdx="3" presStyleCnt="5"/>
      <dgm:spPr>
        <a:blipFill rotWithShape="1">
          <a:blip xmlns:r="http://schemas.openxmlformats.org/officeDocument/2006/relationships" r:embed="rId4"/>
          <a:srcRect/>
          <a:stretch>
            <a:fillRect/>
          </a:stretch>
        </a:blipFill>
      </dgm:spPr>
    </dgm:pt>
    <dgm:pt modelId="{35BFBFEE-C0C9-46E2-9729-2FF0A6714159}" type="pres">
      <dgm:prSet presAssocID="{CCA90C7D-25DA-4A7D-9EAF-C63C456C398E}" presName="sibTrans" presStyleLbl="sibTrans2D1" presStyleIdx="0" presStyleCnt="0"/>
      <dgm:spPr/>
    </dgm:pt>
    <dgm:pt modelId="{494CC0CF-C7F9-4B47-9F86-669A6DD88CC2}" type="pres">
      <dgm:prSet presAssocID="{9BA58E6F-BA3A-4F5C-BABA-5EE4B3AA6799}" presName="compNode" presStyleCnt="0"/>
      <dgm:spPr/>
    </dgm:pt>
    <dgm:pt modelId="{DB3E8F2A-6BE8-47BF-BC5F-195B6D55DC64}" type="pres">
      <dgm:prSet presAssocID="{9BA58E6F-BA3A-4F5C-BABA-5EE4B3AA6799}" presName="bkgdShape" presStyleLbl="node1" presStyleIdx="4" presStyleCnt="5"/>
      <dgm:spPr/>
    </dgm:pt>
    <dgm:pt modelId="{73048C2E-10AC-42F6-AC04-E645B0F9C6B7}" type="pres">
      <dgm:prSet presAssocID="{9BA58E6F-BA3A-4F5C-BABA-5EE4B3AA6799}" presName="nodeTx" presStyleLbl="node1" presStyleIdx="4" presStyleCnt="5">
        <dgm:presLayoutVars>
          <dgm:bulletEnabled val="1"/>
        </dgm:presLayoutVars>
      </dgm:prSet>
      <dgm:spPr/>
    </dgm:pt>
    <dgm:pt modelId="{C3C375D8-0AF5-44E6-A121-FE020399AD0E}" type="pres">
      <dgm:prSet presAssocID="{9BA58E6F-BA3A-4F5C-BABA-5EE4B3AA6799}" presName="invisiNode" presStyleLbl="node1" presStyleIdx="4" presStyleCnt="5"/>
      <dgm:spPr/>
    </dgm:pt>
    <dgm:pt modelId="{570EDFA4-6D85-4BDB-AD1C-CC3455BB5EDB}" type="pres">
      <dgm:prSet presAssocID="{9BA58E6F-BA3A-4F5C-BABA-5EE4B3AA6799}" presName="imagNode" presStyleLbl="fgImgPlace1" presStyleIdx="4" presStyleCnt="5"/>
      <dgm:spPr>
        <a:blipFill rotWithShape="1">
          <a:blip xmlns:r="http://schemas.openxmlformats.org/officeDocument/2006/relationships" r:embed="rId5"/>
          <a:srcRect/>
          <a:stretch>
            <a:fillRect l="-1000" r="-1000"/>
          </a:stretch>
        </a:blipFill>
      </dgm:spPr>
    </dgm:pt>
  </dgm:ptLst>
  <dgm:cxnLst>
    <dgm:cxn modelId="{50E3022F-7E5E-4AB1-B8E0-B6A4B8D777BA}" type="presOf" srcId="{921E2D60-25C9-49F1-BA65-024B392D26D0}" destId="{6BFD7BCA-A9EF-42BC-8237-A80B6F88ECA4}" srcOrd="1" destOrd="1" presId="urn:microsoft.com/office/officeart/2005/8/layout/hList7"/>
    <dgm:cxn modelId="{3F2AAF39-5E04-4FD3-9C42-A83243F16A64}" srcId="{C465BCE8-F0BC-4B8B-A2CC-0C2C26B18252}" destId="{A4E9DF6D-38C0-42FD-B344-29D9DFEC3098}" srcOrd="0" destOrd="0" parTransId="{DBF7E0CC-4AD2-43E4-A5BB-5C58ECC9FC45}" sibTransId="{AD41092D-9413-4AEC-BEC5-2F544D204A74}"/>
    <dgm:cxn modelId="{6949393E-4A7B-4D94-94D0-10B2353F3A51}" type="presOf" srcId="{9BA58E6F-BA3A-4F5C-BABA-5EE4B3AA6799}" destId="{73048C2E-10AC-42F6-AC04-E645B0F9C6B7}" srcOrd="1" destOrd="0" presId="urn:microsoft.com/office/officeart/2005/8/layout/hList7"/>
    <dgm:cxn modelId="{EB871F5B-345C-46F8-97CB-A7F1BDF9016D}" type="presOf" srcId="{BEB87976-A3B4-4DD8-900A-A0710C2B063A}" destId="{591381BE-1D59-445E-A99E-2000039F5E52}" srcOrd="0" destOrd="0" presId="urn:microsoft.com/office/officeart/2005/8/layout/hList7"/>
    <dgm:cxn modelId="{9E185344-80BF-4E5C-BE4E-28FBB0D6F2C3}" type="presOf" srcId="{D24F8359-765C-4A00-9B8F-1DF73C79DECC}" destId="{5E7D53F3-E81B-4719-BC76-212CD02C5AFA}" srcOrd="0" destOrd="0" presId="urn:microsoft.com/office/officeart/2005/8/layout/hList7"/>
    <dgm:cxn modelId="{874F1665-A89E-4057-BE22-50B78DC7BDCA}" type="presOf" srcId="{54B72E51-3D6D-47F5-AB5B-A418139F452A}" destId="{BF6F9655-ADF0-43A6-B075-1B882A617015}" srcOrd="0" destOrd="0" presId="urn:microsoft.com/office/officeart/2005/8/layout/hList7"/>
    <dgm:cxn modelId="{BCE63146-50B8-4769-8D3D-7F6EE123833D}" type="presOf" srcId="{BE708B82-B02E-4BD8-A43D-4F2E29BC71CB}" destId="{73048C2E-10AC-42F6-AC04-E645B0F9C6B7}" srcOrd="1" destOrd="1" presId="urn:microsoft.com/office/officeart/2005/8/layout/hList7"/>
    <dgm:cxn modelId="{B0A9736A-A933-4DAB-A2C0-35BEF39C3046}" srcId="{BEB87976-A3B4-4DD8-900A-A0710C2B063A}" destId="{9BA58E6F-BA3A-4F5C-BABA-5EE4B3AA6799}" srcOrd="4" destOrd="0" parTransId="{707B132A-3682-430C-8B05-75FCCB93B66C}" sibTransId="{5D78D931-3FA1-487A-8E39-B68108EAD4B7}"/>
    <dgm:cxn modelId="{A7970052-5B90-40D2-B7E8-8B2CFD658842}" type="presOf" srcId="{CCA90C7D-25DA-4A7D-9EAF-C63C456C398E}" destId="{35BFBFEE-C0C9-46E2-9729-2FF0A6714159}" srcOrd="0" destOrd="0" presId="urn:microsoft.com/office/officeart/2005/8/layout/hList7"/>
    <dgm:cxn modelId="{0D992878-361D-4AFD-BE3D-2E7D7A315E72}" srcId="{BEB87976-A3B4-4DD8-900A-A0710C2B063A}" destId="{C16D9D37-85BB-4ED5-ADB8-8606020CF858}" srcOrd="2" destOrd="0" parTransId="{83073A76-C67A-48D0-A92C-C790B4F0E710}" sibTransId="{54B72E51-3D6D-47F5-AB5B-A418139F452A}"/>
    <dgm:cxn modelId="{F7DA4A78-1B2E-40EF-B513-6C8AA38734C5}" type="presOf" srcId="{C16D9D37-85BB-4ED5-ADB8-8606020CF858}" destId="{6BFD7BCA-A9EF-42BC-8237-A80B6F88ECA4}" srcOrd="1" destOrd="0" presId="urn:microsoft.com/office/officeart/2005/8/layout/hList7"/>
    <dgm:cxn modelId="{5DA4A382-A06B-4E2F-BE05-61C2A5AAD957}" type="presOf" srcId="{C16D9D37-85BB-4ED5-ADB8-8606020CF858}" destId="{E1D9CBC5-CCDB-4446-B953-7CF0A3170C07}" srcOrd="0" destOrd="0" presId="urn:microsoft.com/office/officeart/2005/8/layout/hList7"/>
    <dgm:cxn modelId="{4F5D5D83-6A3E-44A6-BF06-F7C80E244DD6}" srcId="{9BA58E6F-BA3A-4F5C-BABA-5EE4B3AA6799}" destId="{BE708B82-B02E-4BD8-A43D-4F2E29BC71CB}" srcOrd="0" destOrd="0" parTransId="{0DCBCE7B-D631-4ACD-B7D7-C6CD332888E6}" sibTransId="{937B1CF3-6205-4CAB-916A-62D57201A42C}"/>
    <dgm:cxn modelId="{385C3786-9613-490F-94A2-B3E708F9ECF1}" type="presOf" srcId="{921E2D60-25C9-49F1-BA65-024B392D26D0}" destId="{E1D9CBC5-CCDB-4446-B953-7CF0A3170C07}" srcOrd="0" destOrd="1" presId="urn:microsoft.com/office/officeart/2005/8/layout/hList7"/>
    <dgm:cxn modelId="{C8DEA58B-31F7-424C-ABE5-C373FD10D9FE}" srcId="{BEB87976-A3B4-4DD8-900A-A0710C2B063A}" destId="{65FF5869-A922-48E6-983E-F39F30BEFDD9}" srcOrd="0" destOrd="0" parTransId="{763DB6E3-C319-4773-8FFC-BB9FB9DCC2AB}" sibTransId="{5BACB8D8-E278-4937-83A2-2856F9D9B0CB}"/>
    <dgm:cxn modelId="{4E547290-9FFF-4A48-9384-CD9A6207E33C}" type="presOf" srcId="{A4E9DF6D-38C0-42FD-B344-29D9DFEC3098}" destId="{5CFCFFCE-5CCF-469C-8DFB-D3F346E7E415}" srcOrd="1" destOrd="1" presId="urn:microsoft.com/office/officeart/2005/8/layout/hList7"/>
    <dgm:cxn modelId="{C3FA4795-1944-42EE-A056-4A0AA9A227DB}" srcId="{C16D9D37-85BB-4ED5-ADB8-8606020CF858}" destId="{921E2D60-25C9-49F1-BA65-024B392D26D0}" srcOrd="0" destOrd="0" parTransId="{D805B30B-2DD1-4B50-8C0F-A1272F9A88E3}" sibTransId="{282176FA-A9D5-4C3F-9AE9-C3F1F02F2E73}"/>
    <dgm:cxn modelId="{BD0FBA9A-A339-48D1-B46D-939E7E2F003E}" type="presOf" srcId="{D24F8359-765C-4A00-9B8F-1DF73C79DECC}" destId="{A9023349-DDFA-44F9-8A2A-717420BD8380}" srcOrd="1" destOrd="0" presId="urn:microsoft.com/office/officeart/2005/8/layout/hList7"/>
    <dgm:cxn modelId="{1318FDA8-DE25-4A31-A46E-9F1AF391A3DB}" type="presOf" srcId="{65FF5869-A922-48E6-983E-F39F30BEFDD9}" destId="{2ACA8397-033B-40D1-A656-203582922454}" srcOrd="0" destOrd="0" presId="urn:microsoft.com/office/officeart/2005/8/layout/hList7"/>
    <dgm:cxn modelId="{08481FB1-1E4E-4C5B-A2E8-61D8F9F2C044}" type="presOf" srcId="{DABBED1F-073B-4E89-82F4-A13455FC6FA5}" destId="{B6544200-8A54-4874-BA8D-AF6B6A4B546C}" srcOrd="0" destOrd="0" presId="urn:microsoft.com/office/officeart/2005/8/layout/hList7"/>
    <dgm:cxn modelId="{4FF0FEB3-CE36-41AE-9339-6E36C31C6DF5}" srcId="{D24F8359-765C-4A00-9B8F-1DF73C79DECC}" destId="{C5D745DF-6953-49B5-9C3D-B4FA77039583}" srcOrd="0" destOrd="0" parTransId="{1D3B9C4F-F74B-4C40-BEF3-F3A9F9949723}" sibTransId="{0975670D-BEC6-4553-8ABE-886990B176E1}"/>
    <dgm:cxn modelId="{CAE254B8-2F4A-4CAC-82C7-87990BFF97B7}" type="presOf" srcId="{A4E9DF6D-38C0-42FD-B344-29D9DFEC3098}" destId="{F8A69209-C16D-489A-B6CE-071035FC2C1B}" srcOrd="0" destOrd="1" presId="urn:microsoft.com/office/officeart/2005/8/layout/hList7"/>
    <dgm:cxn modelId="{DA8A49BC-94EA-45DA-9986-A07769A83E09}" type="presOf" srcId="{5BACB8D8-E278-4937-83A2-2856F9D9B0CB}" destId="{6B571034-4636-423F-B673-53C27EB83EAD}" srcOrd="0" destOrd="0" presId="urn:microsoft.com/office/officeart/2005/8/layout/hList7"/>
    <dgm:cxn modelId="{1AB862C6-5348-40FA-B4F7-0F746F97BEBF}" srcId="{BEB87976-A3B4-4DD8-900A-A0710C2B063A}" destId="{C465BCE8-F0BC-4B8B-A2CC-0C2C26B18252}" srcOrd="3" destOrd="0" parTransId="{F6D2BD11-B54F-47AA-A171-70AB1E586958}" sibTransId="{CCA90C7D-25DA-4A7D-9EAF-C63C456C398E}"/>
    <dgm:cxn modelId="{C7F583D6-6F00-4CE1-806A-E5359E86F5D7}" type="presOf" srcId="{9BA58E6F-BA3A-4F5C-BABA-5EE4B3AA6799}" destId="{DB3E8F2A-6BE8-47BF-BC5F-195B6D55DC64}" srcOrd="0" destOrd="0" presId="urn:microsoft.com/office/officeart/2005/8/layout/hList7"/>
    <dgm:cxn modelId="{CE126CD8-9684-4026-AFAA-5F4BEED8B53B}" type="presOf" srcId="{C5D745DF-6953-49B5-9C3D-B4FA77039583}" destId="{5E7D53F3-E81B-4719-BC76-212CD02C5AFA}" srcOrd="0" destOrd="1" presId="urn:microsoft.com/office/officeart/2005/8/layout/hList7"/>
    <dgm:cxn modelId="{EED5CFDD-83C3-4B4F-9991-AC9FB9556D38}" type="presOf" srcId="{65FF5869-A922-48E6-983E-F39F30BEFDD9}" destId="{B1A9DAEC-4330-4012-A700-6D454BD390B4}" srcOrd="1" destOrd="0" presId="urn:microsoft.com/office/officeart/2005/8/layout/hList7"/>
    <dgm:cxn modelId="{968611E2-55D1-4414-9B6E-87A5A7F742C1}" type="presOf" srcId="{C465BCE8-F0BC-4B8B-A2CC-0C2C26B18252}" destId="{F8A69209-C16D-489A-B6CE-071035FC2C1B}" srcOrd="0" destOrd="0" presId="urn:microsoft.com/office/officeart/2005/8/layout/hList7"/>
    <dgm:cxn modelId="{C0B136E5-E818-4E25-9A89-02EA61D164AB}" type="presOf" srcId="{BE708B82-B02E-4BD8-A43D-4F2E29BC71CB}" destId="{DB3E8F2A-6BE8-47BF-BC5F-195B6D55DC64}" srcOrd="0" destOrd="1" presId="urn:microsoft.com/office/officeart/2005/8/layout/hList7"/>
    <dgm:cxn modelId="{466B5DE8-3116-49EA-931B-88A40FAE6DB8}" srcId="{BEB87976-A3B4-4DD8-900A-A0710C2B063A}" destId="{D24F8359-765C-4A00-9B8F-1DF73C79DECC}" srcOrd="1" destOrd="0" parTransId="{1ECD067D-AAE6-47B0-8CCC-8301AB3CE06D}" sibTransId="{DABBED1F-073B-4E89-82F4-A13455FC6FA5}"/>
    <dgm:cxn modelId="{344EC2F0-0701-4B75-9B9C-7089885328D0}" type="presOf" srcId="{C5D745DF-6953-49B5-9C3D-B4FA77039583}" destId="{A9023349-DDFA-44F9-8A2A-717420BD8380}" srcOrd="1" destOrd="1" presId="urn:microsoft.com/office/officeart/2005/8/layout/hList7"/>
    <dgm:cxn modelId="{B035C0F2-8A25-492E-8E94-285B94238304}" type="presOf" srcId="{C465BCE8-F0BC-4B8B-A2CC-0C2C26B18252}" destId="{5CFCFFCE-5CCF-469C-8DFB-D3F346E7E415}" srcOrd="1" destOrd="0" presId="urn:microsoft.com/office/officeart/2005/8/layout/hList7"/>
    <dgm:cxn modelId="{98AD4F9D-7549-44EC-9269-9009FCC36D40}" type="presParOf" srcId="{591381BE-1D59-445E-A99E-2000039F5E52}" destId="{2D265B3E-14AF-4947-8D9F-C2056BA2DE52}" srcOrd="0" destOrd="0" presId="urn:microsoft.com/office/officeart/2005/8/layout/hList7"/>
    <dgm:cxn modelId="{72B6F6CA-B0D0-4462-BCD2-91940574F931}" type="presParOf" srcId="{591381BE-1D59-445E-A99E-2000039F5E52}" destId="{EA208F69-8D06-4DA9-9F6C-505E61650150}" srcOrd="1" destOrd="0" presId="urn:microsoft.com/office/officeart/2005/8/layout/hList7"/>
    <dgm:cxn modelId="{E226D817-D7FF-420C-BA8D-56B65AA27643}" type="presParOf" srcId="{EA208F69-8D06-4DA9-9F6C-505E61650150}" destId="{8179B390-4506-49F9-98B3-7E460C5A4985}" srcOrd="0" destOrd="0" presId="urn:microsoft.com/office/officeart/2005/8/layout/hList7"/>
    <dgm:cxn modelId="{95CCF534-ABCB-4188-A4D7-A27EAC03FE4E}" type="presParOf" srcId="{8179B390-4506-49F9-98B3-7E460C5A4985}" destId="{2ACA8397-033B-40D1-A656-203582922454}" srcOrd="0" destOrd="0" presId="urn:microsoft.com/office/officeart/2005/8/layout/hList7"/>
    <dgm:cxn modelId="{A7AE7F61-814F-45C0-954A-ADD1B01A7230}" type="presParOf" srcId="{8179B390-4506-49F9-98B3-7E460C5A4985}" destId="{B1A9DAEC-4330-4012-A700-6D454BD390B4}" srcOrd="1" destOrd="0" presId="urn:microsoft.com/office/officeart/2005/8/layout/hList7"/>
    <dgm:cxn modelId="{B2103791-5E72-46F0-800D-1B8DF2004BA6}" type="presParOf" srcId="{8179B390-4506-49F9-98B3-7E460C5A4985}" destId="{2EFB37C7-EEB5-4F74-86C7-D242CE06C589}" srcOrd="2" destOrd="0" presId="urn:microsoft.com/office/officeart/2005/8/layout/hList7"/>
    <dgm:cxn modelId="{D75E07B9-AB4D-4CC1-99FD-38C8DF2F9E97}" type="presParOf" srcId="{8179B390-4506-49F9-98B3-7E460C5A4985}" destId="{281E6D6C-B2CD-45FE-9F70-73132BB4CDF7}" srcOrd="3" destOrd="0" presId="urn:microsoft.com/office/officeart/2005/8/layout/hList7"/>
    <dgm:cxn modelId="{6699A50A-6682-41AC-9C71-E222BE2BC9D6}" type="presParOf" srcId="{EA208F69-8D06-4DA9-9F6C-505E61650150}" destId="{6B571034-4636-423F-B673-53C27EB83EAD}" srcOrd="1" destOrd="0" presId="urn:microsoft.com/office/officeart/2005/8/layout/hList7"/>
    <dgm:cxn modelId="{D296965A-E608-4A7F-ADC8-C9730DF61BFB}" type="presParOf" srcId="{EA208F69-8D06-4DA9-9F6C-505E61650150}" destId="{C8C6CCAA-39A0-47F5-A4E0-DA709B45D646}" srcOrd="2" destOrd="0" presId="urn:microsoft.com/office/officeart/2005/8/layout/hList7"/>
    <dgm:cxn modelId="{5E2B72A4-6492-43BC-B105-A7A68DD25BDE}" type="presParOf" srcId="{C8C6CCAA-39A0-47F5-A4E0-DA709B45D646}" destId="{5E7D53F3-E81B-4719-BC76-212CD02C5AFA}" srcOrd="0" destOrd="0" presId="urn:microsoft.com/office/officeart/2005/8/layout/hList7"/>
    <dgm:cxn modelId="{F23D3D27-DD6F-4FF1-A580-BAAFC3F651A3}" type="presParOf" srcId="{C8C6CCAA-39A0-47F5-A4E0-DA709B45D646}" destId="{A9023349-DDFA-44F9-8A2A-717420BD8380}" srcOrd="1" destOrd="0" presId="urn:microsoft.com/office/officeart/2005/8/layout/hList7"/>
    <dgm:cxn modelId="{7DCD2D4D-C8C0-483E-99D1-5CDF260B910B}" type="presParOf" srcId="{C8C6CCAA-39A0-47F5-A4E0-DA709B45D646}" destId="{B816E0ED-947A-4A00-B15F-76E45FA67299}" srcOrd="2" destOrd="0" presId="urn:microsoft.com/office/officeart/2005/8/layout/hList7"/>
    <dgm:cxn modelId="{458F5D90-224F-4241-974C-16148C546785}" type="presParOf" srcId="{C8C6CCAA-39A0-47F5-A4E0-DA709B45D646}" destId="{B893CA95-7AB9-4892-9EE9-C8A8D205379C}" srcOrd="3" destOrd="0" presId="urn:microsoft.com/office/officeart/2005/8/layout/hList7"/>
    <dgm:cxn modelId="{41848E35-37D6-474D-986D-60341E6A7178}" type="presParOf" srcId="{EA208F69-8D06-4DA9-9F6C-505E61650150}" destId="{B6544200-8A54-4874-BA8D-AF6B6A4B546C}" srcOrd="3" destOrd="0" presId="urn:microsoft.com/office/officeart/2005/8/layout/hList7"/>
    <dgm:cxn modelId="{3C437F25-B422-42F4-8384-C563B9223A43}" type="presParOf" srcId="{EA208F69-8D06-4DA9-9F6C-505E61650150}" destId="{BF1CDA72-5226-42B1-9376-88916DD31797}" srcOrd="4" destOrd="0" presId="urn:microsoft.com/office/officeart/2005/8/layout/hList7"/>
    <dgm:cxn modelId="{AC929229-CEB5-461A-9822-BF23FF63E888}" type="presParOf" srcId="{BF1CDA72-5226-42B1-9376-88916DD31797}" destId="{E1D9CBC5-CCDB-4446-B953-7CF0A3170C07}" srcOrd="0" destOrd="0" presId="urn:microsoft.com/office/officeart/2005/8/layout/hList7"/>
    <dgm:cxn modelId="{ABF336AE-E42F-40A1-8FF7-1C21414A7047}" type="presParOf" srcId="{BF1CDA72-5226-42B1-9376-88916DD31797}" destId="{6BFD7BCA-A9EF-42BC-8237-A80B6F88ECA4}" srcOrd="1" destOrd="0" presId="urn:microsoft.com/office/officeart/2005/8/layout/hList7"/>
    <dgm:cxn modelId="{2A9516C6-E844-4836-8168-8BE08AA4FBE2}" type="presParOf" srcId="{BF1CDA72-5226-42B1-9376-88916DD31797}" destId="{E7078317-36C9-435A-9C10-A99A81ADFB07}" srcOrd="2" destOrd="0" presId="urn:microsoft.com/office/officeart/2005/8/layout/hList7"/>
    <dgm:cxn modelId="{5116276D-EDCE-4C45-9929-6338B3240F35}" type="presParOf" srcId="{BF1CDA72-5226-42B1-9376-88916DD31797}" destId="{602CFA1F-0DCC-4351-B456-86FC16EF33AA}" srcOrd="3" destOrd="0" presId="urn:microsoft.com/office/officeart/2005/8/layout/hList7"/>
    <dgm:cxn modelId="{8BC32DBD-2D93-4D10-B184-EA0236958D3D}" type="presParOf" srcId="{EA208F69-8D06-4DA9-9F6C-505E61650150}" destId="{BF6F9655-ADF0-43A6-B075-1B882A617015}" srcOrd="5" destOrd="0" presId="urn:microsoft.com/office/officeart/2005/8/layout/hList7"/>
    <dgm:cxn modelId="{F94FA2D9-9CBC-42FE-B2C7-CC7D78B4E78E}" type="presParOf" srcId="{EA208F69-8D06-4DA9-9F6C-505E61650150}" destId="{5E0D8A6A-7A13-44B7-959A-91F15E39630B}" srcOrd="6" destOrd="0" presId="urn:microsoft.com/office/officeart/2005/8/layout/hList7"/>
    <dgm:cxn modelId="{8F3F2DD1-0415-4210-B7D6-0AB336413F00}" type="presParOf" srcId="{5E0D8A6A-7A13-44B7-959A-91F15E39630B}" destId="{F8A69209-C16D-489A-B6CE-071035FC2C1B}" srcOrd="0" destOrd="0" presId="urn:microsoft.com/office/officeart/2005/8/layout/hList7"/>
    <dgm:cxn modelId="{42E0BE73-9544-4539-BB16-CF499B423928}" type="presParOf" srcId="{5E0D8A6A-7A13-44B7-959A-91F15E39630B}" destId="{5CFCFFCE-5CCF-469C-8DFB-D3F346E7E415}" srcOrd="1" destOrd="0" presId="urn:microsoft.com/office/officeart/2005/8/layout/hList7"/>
    <dgm:cxn modelId="{79F1A945-EDC9-4E01-BC74-0BE045035667}" type="presParOf" srcId="{5E0D8A6A-7A13-44B7-959A-91F15E39630B}" destId="{F5951508-184B-4548-BBBC-352FEEC34741}" srcOrd="2" destOrd="0" presId="urn:microsoft.com/office/officeart/2005/8/layout/hList7"/>
    <dgm:cxn modelId="{C3E04E97-CBAC-4C1C-95A7-2FCFA570FAF1}" type="presParOf" srcId="{5E0D8A6A-7A13-44B7-959A-91F15E39630B}" destId="{3C41DDFD-AF13-48E0-9323-676AB3ED19BE}" srcOrd="3" destOrd="0" presId="urn:microsoft.com/office/officeart/2005/8/layout/hList7"/>
    <dgm:cxn modelId="{CF1F3BF7-6976-4DBD-86F8-3CB9187A927E}" type="presParOf" srcId="{EA208F69-8D06-4DA9-9F6C-505E61650150}" destId="{35BFBFEE-C0C9-46E2-9729-2FF0A6714159}" srcOrd="7" destOrd="0" presId="urn:microsoft.com/office/officeart/2005/8/layout/hList7"/>
    <dgm:cxn modelId="{9481E30E-2BF0-4D19-9B9F-E83005B0857D}" type="presParOf" srcId="{EA208F69-8D06-4DA9-9F6C-505E61650150}" destId="{494CC0CF-C7F9-4B47-9F86-669A6DD88CC2}" srcOrd="8" destOrd="0" presId="urn:microsoft.com/office/officeart/2005/8/layout/hList7"/>
    <dgm:cxn modelId="{E90EB32F-A80D-4182-936B-BDEA49203308}" type="presParOf" srcId="{494CC0CF-C7F9-4B47-9F86-669A6DD88CC2}" destId="{DB3E8F2A-6BE8-47BF-BC5F-195B6D55DC64}" srcOrd="0" destOrd="0" presId="urn:microsoft.com/office/officeart/2005/8/layout/hList7"/>
    <dgm:cxn modelId="{E9E3E37F-9D6B-4038-93FA-6BC608E8E2EB}" type="presParOf" srcId="{494CC0CF-C7F9-4B47-9F86-669A6DD88CC2}" destId="{73048C2E-10AC-42F6-AC04-E645B0F9C6B7}" srcOrd="1" destOrd="0" presId="urn:microsoft.com/office/officeart/2005/8/layout/hList7"/>
    <dgm:cxn modelId="{F3933771-7241-4DAF-BCB4-94B89211192E}" type="presParOf" srcId="{494CC0CF-C7F9-4B47-9F86-669A6DD88CC2}" destId="{C3C375D8-0AF5-44E6-A121-FE020399AD0E}" srcOrd="2" destOrd="0" presId="urn:microsoft.com/office/officeart/2005/8/layout/hList7"/>
    <dgm:cxn modelId="{5C23BB45-F85B-4020-9EC4-B3B929721AE7}" type="presParOf" srcId="{494CC0CF-C7F9-4B47-9F86-669A6DD88CC2}" destId="{570EDFA4-6D85-4BDB-AD1C-CC3455BB5EDB}"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C0EF2-538E-43C6-BD2D-F4DABE5F3093}">
      <dsp:nvSpPr>
        <dsp:cNvPr id="0" name=""/>
        <dsp:cNvSpPr/>
      </dsp:nvSpPr>
      <dsp:spPr>
        <a:xfrm>
          <a:off x="159540" y="1192"/>
          <a:ext cx="2559294" cy="153557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Test voting systems &amp; voting process (periphery) items – automated independent audit, independent recount tabulation system, etc. </a:t>
          </a:r>
        </a:p>
      </dsp:txBody>
      <dsp:txXfrm>
        <a:off x="159540" y="1192"/>
        <a:ext cx="2559294" cy="1535576"/>
      </dsp:txXfrm>
    </dsp:sp>
    <dsp:sp modelId="{B8E59A9D-A5D6-433C-9A02-C1F757537DD3}">
      <dsp:nvSpPr>
        <dsp:cNvPr id="0" name=""/>
        <dsp:cNvSpPr/>
      </dsp:nvSpPr>
      <dsp:spPr>
        <a:xfrm>
          <a:off x="2974763" y="1192"/>
          <a:ext cx="2559294" cy="153557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Develop test standards &amp; review new technology as required</a:t>
          </a:r>
        </a:p>
      </dsp:txBody>
      <dsp:txXfrm>
        <a:off x="2974763" y="1192"/>
        <a:ext cx="2559294" cy="1535576"/>
      </dsp:txXfrm>
    </dsp:sp>
    <dsp:sp modelId="{22098C9A-6F8D-4208-9D5D-1AE393F7CA01}">
      <dsp:nvSpPr>
        <dsp:cNvPr id="0" name=""/>
        <dsp:cNvSpPr/>
      </dsp:nvSpPr>
      <dsp:spPr>
        <a:xfrm>
          <a:off x="5789987" y="1192"/>
          <a:ext cx="2559294" cy="153557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Conduct election observations –routine/official</a:t>
          </a:r>
        </a:p>
      </dsp:txBody>
      <dsp:txXfrm>
        <a:off x="5789987" y="1192"/>
        <a:ext cx="2559294" cy="1535576"/>
      </dsp:txXfrm>
    </dsp:sp>
    <dsp:sp modelId="{16781A2D-17FE-4401-9443-A334F21E15D1}">
      <dsp:nvSpPr>
        <dsp:cNvPr id="0" name=""/>
        <dsp:cNvSpPr/>
      </dsp:nvSpPr>
      <dsp:spPr>
        <a:xfrm>
          <a:off x="159540" y="1792698"/>
          <a:ext cx="2559294" cy="1535576"/>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Provide technical assistance</a:t>
          </a:r>
        </a:p>
      </dsp:txBody>
      <dsp:txXfrm>
        <a:off x="159540" y="1792698"/>
        <a:ext cx="2559294" cy="1535576"/>
      </dsp:txXfrm>
    </dsp:sp>
    <dsp:sp modelId="{101AD273-9BC3-4A38-B5F6-C4B63C1A79B0}">
      <dsp:nvSpPr>
        <dsp:cNvPr id="0" name=""/>
        <dsp:cNvSpPr/>
      </dsp:nvSpPr>
      <dsp:spPr>
        <a:xfrm>
          <a:off x="2974763" y="1792698"/>
          <a:ext cx="2559294" cy="153557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Conduct bi-ennial review and year-round updates – county minimum security procedures</a:t>
          </a:r>
        </a:p>
      </dsp:txBody>
      <dsp:txXfrm>
        <a:off x="2974763" y="1792698"/>
        <a:ext cx="2559294" cy="1535576"/>
      </dsp:txXfrm>
    </dsp:sp>
    <dsp:sp modelId="{D7DBFE77-82B8-42FB-AAEE-DB48DFD43CE1}">
      <dsp:nvSpPr>
        <dsp:cNvPr id="0" name=""/>
        <dsp:cNvSpPr/>
      </dsp:nvSpPr>
      <dsp:spPr>
        <a:xfrm>
          <a:off x="5789987" y="1792698"/>
          <a:ext cx="2559294" cy="153557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Maintain online local elections dates database</a:t>
          </a:r>
        </a:p>
      </dsp:txBody>
      <dsp:txXfrm>
        <a:off x="5789987" y="1792698"/>
        <a:ext cx="2559294" cy="1535576"/>
      </dsp:txXfrm>
    </dsp:sp>
    <dsp:sp modelId="{8E85E5BF-55AE-45E6-A5CB-79E772DC0A83}">
      <dsp:nvSpPr>
        <dsp:cNvPr id="0" name=""/>
        <dsp:cNvSpPr/>
      </dsp:nvSpPr>
      <dsp:spPr>
        <a:xfrm>
          <a:off x="159540" y="3584204"/>
          <a:ext cx="2559294" cy="153557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Review, update &amp; provide technical assistance for rules</a:t>
          </a:r>
        </a:p>
      </dsp:txBody>
      <dsp:txXfrm>
        <a:off x="159540" y="3584204"/>
        <a:ext cx="2559294" cy="1535576"/>
      </dsp:txXfrm>
    </dsp:sp>
    <dsp:sp modelId="{817690B5-7A04-40E0-8F0C-764158FFEBBA}">
      <dsp:nvSpPr>
        <dsp:cNvPr id="0" name=""/>
        <dsp:cNvSpPr/>
      </dsp:nvSpPr>
      <dsp:spPr>
        <a:xfrm>
          <a:off x="2974763" y="3584204"/>
          <a:ext cx="2559294" cy="153557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Track &amp; maintain county voting systems/equipment info</a:t>
          </a:r>
        </a:p>
      </dsp:txBody>
      <dsp:txXfrm>
        <a:off x="2974763" y="3584204"/>
        <a:ext cx="2559294" cy="1535576"/>
      </dsp:txXfrm>
    </dsp:sp>
    <dsp:sp modelId="{37424C62-597E-46B9-A7D8-EAC4519D2CB4}">
      <dsp:nvSpPr>
        <dsp:cNvPr id="0" name=""/>
        <dsp:cNvSpPr/>
      </dsp:nvSpPr>
      <dsp:spPr>
        <a:xfrm>
          <a:off x="5789987" y="3584204"/>
          <a:ext cx="2559294" cy="1535576"/>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Collect and analyze various post-election reports – conduct of elections, overvote/undervote, post-election voting system audit, precinct-level election results</a:t>
          </a:r>
        </a:p>
      </dsp:txBody>
      <dsp:txXfrm>
        <a:off x="5789987" y="3584204"/>
        <a:ext cx="2559294" cy="15355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F6D86-C02C-4A23-8CF4-487448E62B60}">
      <dsp:nvSpPr>
        <dsp:cNvPr id="0" name=""/>
        <dsp:cNvSpPr/>
      </dsp:nvSpPr>
      <dsp:spPr>
        <a:xfrm>
          <a:off x="0" y="3307"/>
          <a:ext cx="7586506" cy="41938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Vendor</a:t>
          </a:r>
        </a:p>
      </dsp:txBody>
      <dsp:txXfrm>
        <a:off x="20473" y="23780"/>
        <a:ext cx="7545560" cy="378438"/>
      </dsp:txXfrm>
    </dsp:sp>
    <dsp:sp modelId="{93FD7EDA-EBEB-4F2F-AEF7-BE4CABFAC5D5}">
      <dsp:nvSpPr>
        <dsp:cNvPr id="0" name=""/>
        <dsp:cNvSpPr/>
      </dsp:nvSpPr>
      <dsp:spPr>
        <a:xfrm>
          <a:off x="0" y="422691"/>
          <a:ext cx="7586506" cy="531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872" tIns="22860" rIns="128016" bIns="22860" numCol="1" spcCol="1270" anchor="t" anchorCtr="0">
          <a:noAutofit/>
        </a:bodyPr>
        <a:lstStyle/>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Submits Form DS-DE 71, additional items and documentation, and source code </a:t>
          </a:r>
          <a:r>
            <a:rPr lang="en-US" sz="1800" i="1" kern="1200" dirty="0"/>
            <a:t>(this is the “technical data package” or TDP) and registered agent info</a:t>
          </a:r>
          <a:endParaRPr lang="en-US" sz="1800" kern="1200" dirty="0"/>
        </a:p>
      </dsp:txBody>
      <dsp:txXfrm>
        <a:off x="0" y="422691"/>
        <a:ext cx="7586506" cy="531424"/>
      </dsp:txXfrm>
    </dsp:sp>
    <dsp:sp modelId="{3386C742-E205-4D26-9036-5FC12B21155C}">
      <dsp:nvSpPr>
        <dsp:cNvPr id="0" name=""/>
        <dsp:cNvSpPr/>
      </dsp:nvSpPr>
      <dsp:spPr>
        <a:xfrm>
          <a:off x="0" y="954115"/>
          <a:ext cx="7586506" cy="41938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BVSC</a:t>
          </a:r>
        </a:p>
      </dsp:txBody>
      <dsp:txXfrm>
        <a:off x="20473" y="974588"/>
        <a:ext cx="7545560" cy="378438"/>
      </dsp:txXfrm>
    </dsp:sp>
    <dsp:sp modelId="{6509AB8D-BCF0-426E-AF5D-5129D066866F}">
      <dsp:nvSpPr>
        <dsp:cNvPr id="0" name=""/>
        <dsp:cNvSpPr/>
      </dsp:nvSpPr>
      <dsp:spPr>
        <a:xfrm>
          <a:off x="0" y="1373500"/>
          <a:ext cx="7586506" cy="1925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872" tIns="22860" rIns="128016" bIns="22860" numCol="1" spcCol="1270" anchor="t" anchorCtr="0">
          <a:noAutofit/>
        </a:bodyPr>
        <a:lstStyle/>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Reviews submission(s) and if/when complies with requirements, prepares and executes a test plan</a:t>
          </a:r>
        </a:p>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Examines the system for statutory compliance, functionality, durability, usability, etc.</a:t>
          </a:r>
        </a:p>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Prepares test report</a:t>
          </a:r>
        </a:p>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Formalizes recommendation to approve or not for Division Director or approval as applicable</a:t>
          </a:r>
        </a:p>
      </dsp:txBody>
      <dsp:txXfrm>
        <a:off x="0" y="1373500"/>
        <a:ext cx="7586506" cy="1925158"/>
      </dsp:txXfrm>
    </dsp:sp>
    <dsp:sp modelId="{678485E4-D8C6-416A-A8CB-89D92072F23F}">
      <dsp:nvSpPr>
        <dsp:cNvPr id="0" name=""/>
        <dsp:cNvSpPr/>
      </dsp:nvSpPr>
      <dsp:spPr>
        <a:xfrm>
          <a:off x="0" y="3298659"/>
          <a:ext cx="7586506" cy="41938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Clr>
              <a:srgbClr val="92D050"/>
            </a:buClr>
            <a:buFont typeface="Wingdings" panose="05000000000000000000" pitchFamily="2" charset="2"/>
            <a:buNone/>
          </a:pPr>
          <a:r>
            <a:rPr lang="en-US" sz="1800" kern="1200" dirty="0"/>
            <a:t>Secretary of State</a:t>
          </a:r>
        </a:p>
      </dsp:txBody>
      <dsp:txXfrm>
        <a:off x="20473" y="3319132"/>
        <a:ext cx="7545560" cy="378438"/>
      </dsp:txXfrm>
    </dsp:sp>
    <dsp:sp modelId="{C42532EB-62CF-4780-90C0-88D323FF5914}">
      <dsp:nvSpPr>
        <dsp:cNvPr id="0" name=""/>
        <dsp:cNvSpPr/>
      </dsp:nvSpPr>
      <dsp:spPr>
        <a:xfrm>
          <a:off x="0" y="3718043"/>
          <a:ext cx="7586506" cy="290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872" tIns="22860" rIns="128016" bIns="22860" numCol="1" spcCol="1270" anchor="t" anchorCtr="0">
          <a:noAutofit/>
        </a:bodyPr>
        <a:lstStyle/>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If recommendation adopted, a certificate is issued</a:t>
          </a:r>
        </a:p>
      </dsp:txBody>
      <dsp:txXfrm>
        <a:off x="0" y="3718043"/>
        <a:ext cx="7586506" cy="290779"/>
      </dsp:txXfrm>
    </dsp:sp>
    <dsp:sp modelId="{F6D7F99E-03FB-4B50-AF1D-5C6F6CB13356}">
      <dsp:nvSpPr>
        <dsp:cNvPr id="0" name=""/>
        <dsp:cNvSpPr/>
      </dsp:nvSpPr>
      <dsp:spPr>
        <a:xfrm>
          <a:off x="0" y="4008823"/>
          <a:ext cx="7586506" cy="41938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Clr>
              <a:srgbClr val="92D050"/>
            </a:buClr>
            <a:buFont typeface="Wingdings" panose="05000000000000000000" pitchFamily="2" charset="2"/>
            <a:buNone/>
          </a:pPr>
          <a:r>
            <a:rPr lang="en-US" sz="1800" kern="1200" dirty="0"/>
            <a:t>BVSC</a:t>
          </a:r>
        </a:p>
      </dsp:txBody>
      <dsp:txXfrm>
        <a:off x="20473" y="4029296"/>
        <a:ext cx="7545560" cy="378438"/>
      </dsp:txXfrm>
    </dsp:sp>
    <dsp:sp modelId="{325CCC90-31BA-463C-AE4B-920E24517FD0}">
      <dsp:nvSpPr>
        <dsp:cNvPr id="0" name=""/>
        <dsp:cNvSpPr/>
      </dsp:nvSpPr>
      <dsp:spPr>
        <a:xfrm>
          <a:off x="0" y="4428207"/>
          <a:ext cx="7586506" cy="842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872" tIns="22860" rIns="128016" bIns="22860" numCol="1" spcCol="1270" anchor="t" anchorCtr="0">
          <a:noAutofit/>
        </a:bodyPr>
        <a:lstStyle/>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Notifies vendor and SOEs</a:t>
          </a:r>
        </a:p>
        <a:p>
          <a:pPr marL="171450" lvl="1" indent="-171450" algn="l" defTabSz="800100">
            <a:lnSpc>
              <a:spcPct val="90000"/>
            </a:lnSpc>
            <a:spcBef>
              <a:spcPct val="0"/>
            </a:spcBef>
            <a:spcAft>
              <a:spcPct val="20000"/>
            </a:spcAft>
            <a:buClr>
              <a:srgbClr val="92D050"/>
            </a:buClr>
            <a:buFont typeface="Wingdings" panose="05000000000000000000" pitchFamily="2" charset="2"/>
            <a:buChar char="§"/>
          </a:pPr>
          <a:r>
            <a:rPr lang="en-US" sz="1800" kern="1200" dirty="0"/>
            <a:t>Installation process initiated once SOEs purchase new equipment or upgrade</a:t>
          </a:r>
        </a:p>
      </dsp:txBody>
      <dsp:txXfrm>
        <a:off x="0" y="4428207"/>
        <a:ext cx="7586506" cy="842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A8397-033B-40D1-A656-203582922454}">
      <dsp:nvSpPr>
        <dsp:cNvPr id="0" name=""/>
        <dsp:cNvSpPr/>
      </dsp:nvSpPr>
      <dsp:spPr>
        <a:xfrm>
          <a:off x="0" y="0"/>
          <a:ext cx="1403945" cy="39637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DS-DE 410</a:t>
          </a:r>
        </a:p>
      </dsp:txBody>
      <dsp:txXfrm>
        <a:off x="0" y="1585514"/>
        <a:ext cx="1403945" cy="1585514"/>
      </dsp:txXfrm>
    </dsp:sp>
    <dsp:sp modelId="{281E6D6C-B2CD-45FE-9F70-73132BB4CDF7}">
      <dsp:nvSpPr>
        <dsp:cNvPr id="0" name=""/>
        <dsp:cNvSpPr/>
      </dsp:nvSpPr>
      <dsp:spPr>
        <a:xfrm>
          <a:off x="42118" y="237827"/>
          <a:ext cx="1319708" cy="1319940"/>
        </a:xfrm>
        <a:prstGeom prst="ellipse">
          <a:avLst/>
        </a:prstGeom>
        <a:blipFill rotWithShape="1">
          <a:blip xmlns:r="http://schemas.openxmlformats.org/officeDocument/2006/relationships" r:embed="rId1"/>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7D53F3-E81B-4719-BC76-212CD02C5AFA}">
      <dsp:nvSpPr>
        <dsp:cNvPr id="0" name=""/>
        <dsp:cNvSpPr/>
      </dsp:nvSpPr>
      <dsp:spPr>
        <a:xfrm>
          <a:off x="1446063" y="0"/>
          <a:ext cx="1403945" cy="39637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l" defTabSz="844550">
            <a:lnSpc>
              <a:spcPct val="90000"/>
            </a:lnSpc>
            <a:spcBef>
              <a:spcPct val="0"/>
            </a:spcBef>
            <a:spcAft>
              <a:spcPct val="35000"/>
            </a:spcAft>
            <a:buNone/>
          </a:pPr>
          <a:r>
            <a:rPr lang="en-US" sz="1900" kern="1200" dirty="0"/>
            <a:t>DS-DE 105</a:t>
          </a:r>
        </a:p>
        <a:p>
          <a:pPr marL="114300" lvl="1" indent="-114300" algn="l" defTabSz="666750">
            <a:lnSpc>
              <a:spcPct val="90000"/>
            </a:lnSpc>
            <a:spcBef>
              <a:spcPct val="0"/>
            </a:spcBef>
            <a:spcAft>
              <a:spcPct val="15000"/>
            </a:spcAft>
            <a:buChar char="•"/>
          </a:pPr>
          <a:r>
            <a:rPr lang="en-US" sz="1500" kern="1200" dirty="0"/>
            <a:t>Manual Audit Team Worksheet</a:t>
          </a:r>
        </a:p>
      </dsp:txBody>
      <dsp:txXfrm>
        <a:off x="1446063" y="1585514"/>
        <a:ext cx="1403945" cy="1585514"/>
      </dsp:txXfrm>
    </dsp:sp>
    <dsp:sp modelId="{B893CA95-7AB9-4892-9EE9-C8A8D205379C}">
      <dsp:nvSpPr>
        <dsp:cNvPr id="0" name=""/>
        <dsp:cNvSpPr/>
      </dsp:nvSpPr>
      <dsp:spPr>
        <a:xfrm>
          <a:off x="1488182" y="237827"/>
          <a:ext cx="1319708" cy="1319940"/>
        </a:xfrm>
        <a:prstGeom prst="ellipse">
          <a:avLst/>
        </a:prstGeom>
        <a:blipFill rotWithShape="1">
          <a:blip xmlns:r="http://schemas.openxmlformats.org/officeDocument/2006/relationships" r:embed="rId2"/>
          <a:srcRect/>
          <a:stretch>
            <a:fillRect l="-6000" r="-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D9CBC5-CCDB-4446-B953-7CF0A3170C07}">
      <dsp:nvSpPr>
        <dsp:cNvPr id="0" name=""/>
        <dsp:cNvSpPr/>
      </dsp:nvSpPr>
      <dsp:spPr>
        <a:xfrm>
          <a:off x="2892127" y="0"/>
          <a:ext cx="1403945" cy="39637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l" defTabSz="844550">
            <a:lnSpc>
              <a:spcPct val="90000"/>
            </a:lnSpc>
            <a:spcBef>
              <a:spcPct val="0"/>
            </a:spcBef>
            <a:spcAft>
              <a:spcPct val="35000"/>
            </a:spcAft>
            <a:buNone/>
          </a:pPr>
          <a:r>
            <a:rPr lang="en-US" sz="1900" kern="1200" dirty="0"/>
            <a:t>DS-DE 106</a:t>
          </a:r>
        </a:p>
        <a:p>
          <a:pPr marL="114300" lvl="1" indent="-114300" algn="l" defTabSz="666750">
            <a:lnSpc>
              <a:spcPct val="90000"/>
            </a:lnSpc>
            <a:spcBef>
              <a:spcPct val="0"/>
            </a:spcBef>
            <a:spcAft>
              <a:spcPct val="15000"/>
            </a:spcAft>
            <a:buChar char="•"/>
          </a:pPr>
          <a:r>
            <a:rPr lang="en-US" sz="1500" kern="1200" dirty="0"/>
            <a:t>Precinct summary</a:t>
          </a:r>
        </a:p>
      </dsp:txBody>
      <dsp:txXfrm>
        <a:off x="2892127" y="1585514"/>
        <a:ext cx="1403945" cy="1585514"/>
      </dsp:txXfrm>
    </dsp:sp>
    <dsp:sp modelId="{602CFA1F-0DCC-4351-B456-86FC16EF33AA}">
      <dsp:nvSpPr>
        <dsp:cNvPr id="0" name=""/>
        <dsp:cNvSpPr/>
      </dsp:nvSpPr>
      <dsp:spPr>
        <a:xfrm>
          <a:off x="2934245" y="237827"/>
          <a:ext cx="1319708" cy="1319940"/>
        </a:xfrm>
        <a:prstGeom prst="ellipse">
          <a:avLst/>
        </a:prstGeom>
        <a:blipFill rotWithShape="1">
          <a:blip xmlns:r="http://schemas.openxmlformats.org/officeDocument/2006/relationships" r:embed="rId3"/>
          <a:srcRect/>
          <a:stretch>
            <a:fillRect l="-40000" r="-40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A69209-C16D-489A-B6CE-071035FC2C1B}">
      <dsp:nvSpPr>
        <dsp:cNvPr id="0" name=""/>
        <dsp:cNvSpPr/>
      </dsp:nvSpPr>
      <dsp:spPr>
        <a:xfrm>
          <a:off x="4338191" y="0"/>
          <a:ext cx="1403945" cy="39637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l" defTabSz="844550">
            <a:lnSpc>
              <a:spcPct val="90000"/>
            </a:lnSpc>
            <a:spcBef>
              <a:spcPct val="0"/>
            </a:spcBef>
            <a:spcAft>
              <a:spcPct val="35000"/>
            </a:spcAft>
            <a:buNone/>
          </a:pPr>
          <a:r>
            <a:rPr lang="en-US" sz="1900" kern="1200" dirty="0"/>
            <a:t>DS-DE 106</a:t>
          </a:r>
        </a:p>
        <a:p>
          <a:pPr marL="114300" lvl="1" indent="-114300" algn="l" defTabSz="666750">
            <a:lnSpc>
              <a:spcPct val="90000"/>
            </a:lnSpc>
            <a:spcBef>
              <a:spcPct val="0"/>
            </a:spcBef>
            <a:spcAft>
              <a:spcPct val="15000"/>
            </a:spcAft>
            <a:buChar char="•"/>
          </a:pPr>
          <a:r>
            <a:rPr lang="en-US" sz="1500" kern="1200" dirty="0"/>
            <a:t>Precinct summary –discrepancy sheet </a:t>
          </a:r>
        </a:p>
      </dsp:txBody>
      <dsp:txXfrm>
        <a:off x="4338191" y="1585514"/>
        <a:ext cx="1403945" cy="1585514"/>
      </dsp:txXfrm>
    </dsp:sp>
    <dsp:sp modelId="{3C41DDFD-AF13-48E0-9323-676AB3ED19BE}">
      <dsp:nvSpPr>
        <dsp:cNvPr id="0" name=""/>
        <dsp:cNvSpPr/>
      </dsp:nvSpPr>
      <dsp:spPr>
        <a:xfrm>
          <a:off x="4380309" y="237827"/>
          <a:ext cx="1319708" cy="1319940"/>
        </a:xfrm>
        <a:prstGeom prst="ellipse">
          <a:avLst/>
        </a:prstGeom>
        <a:blipFill rotWithShape="1">
          <a:blip xmlns:r="http://schemas.openxmlformats.org/officeDocument/2006/relationships" r:embed="rId4"/>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3E8F2A-6BE8-47BF-BC5F-195B6D55DC64}">
      <dsp:nvSpPr>
        <dsp:cNvPr id="0" name=""/>
        <dsp:cNvSpPr/>
      </dsp:nvSpPr>
      <dsp:spPr>
        <a:xfrm>
          <a:off x="5784254" y="0"/>
          <a:ext cx="1403945" cy="39637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l" defTabSz="844550">
            <a:lnSpc>
              <a:spcPct val="90000"/>
            </a:lnSpc>
            <a:spcBef>
              <a:spcPct val="0"/>
            </a:spcBef>
            <a:spcAft>
              <a:spcPct val="35000"/>
            </a:spcAft>
            <a:buNone/>
          </a:pPr>
          <a:r>
            <a:rPr lang="en-US" sz="1900" kern="1200" dirty="0"/>
            <a:t>DS-DE 107</a:t>
          </a:r>
        </a:p>
        <a:p>
          <a:pPr marL="114300" lvl="1" indent="-114300" algn="l" defTabSz="666750">
            <a:lnSpc>
              <a:spcPct val="90000"/>
            </a:lnSpc>
            <a:spcBef>
              <a:spcPct val="0"/>
            </a:spcBef>
            <a:spcAft>
              <a:spcPct val="15000"/>
            </a:spcAft>
            <a:buChar char="•"/>
          </a:pPr>
          <a:r>
            <a:rPr lang="en-US" sz="1500" kern="1200" dirty="0"/>
            <a:t>Voting Systems Audit Rpt</a:t>
          </a:r>
        </a:p>
      </dsp:txBody>
      <dsp:txXfrm>
        <a:off x="5784254" y="1585514"/>
        <a:ext cx="1403945" cy="1585514"/>
      </dsp:txXfrm>
    </dsp:sp>
    <dsp:sp modelId="{570EDFA4-6D85-4BDB-AD1C-CC3455BB5EDB}">
      <dsp:nvSpPr>
        <dsp:cNvPr id="0" name=""/>
        <dsp:cNvSpPr/>
      </dsp:nvSpPr>
      <dsp:spPr>
        <a:xfrm>
          <a:off x="5826373" y="237827"/>
          <a:ext cx="1319708" cy="1319940"/>
        </a:xfrm>
        <a:prstGeom prst="ellipse">
          <a:avLst/>
        </a:prstGeom>
        <a:blipFill rotWithShape="1">
          <a:blip xmlns:r="http://schemas.openxmlformats.org/officeDocument/2006/relationships" r:embed="rId5"/>
          <a:srcRect/>
          <a:stretch>
            <a:fillRect l="-1000" r="-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265B3E-14AF-4947-8D9F-C2056BA2DE52}">
      <dsp:nvSpPr>
        <dsp:cNvPr id="0" name=""/>
        <dsp:cNvSpPr/>
      </dsp:nvSpPr>
      <dsp:spPr>
        <a:xfrm>
          <a:off x="287527" y="3171028"/>
          <a:ext cx="6613144" cy="594567"/>
        </a:xfrm>
        <a:prstGeom prst="leftRight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8" rIns="93175" bIns="46588"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5"/>
          </a:xfrm>
          <a:prstGeom prst="rect">
            <a:avLst/>
          </a:prstGeom>
        </p:spPr>
        <p:txBody>
          <a:bodyPr vert="horz" lIns="93175" tIns="46588" rIns="93175" bIns="46588" rtlCol="0"/>
          <a:lstStyle>
            <a:lvl1pPr algn="r">
              <a:defRPr sz="1200"/>
            </a:lvl1pPr>
          </a:lstStyle>
          <a:p>
            <a:fld id="{409E8C34-7B96-4453-8BEA-817E5C668921}" type="datetimeFigureOut">
              <a:rPr lang="en-US" smtClean="0"/>
              <a:t>6/2/2025</a:t>
            </a:fld>
            <a:endParaRPr lang="en-US" dirty="0"/>
          </a:p>
        </p:txBody>
      </p:sp>
      <p:sp>
        <p:nvSpPr>
          <p:cNvPr id="4" name="Footer Placeholder 3"/>
          <p:cNvSpPr>
            <a:spLocks noGrp="1"/>
          </p:cNvSpPr>
          <p:nvPr>
            <p:ph type="ftr" sz="quarter" idx="2"/>
          </p:nvPr>
        </p:nvSpPr>
        <p:spPr>
          <a:xfrm>
            <a:off x="0" y="8829967"/>
            <a:ext cx="3037840" cy="466434"/>
          </a:xfrm>
          <a:prstGeom prst="rect">
            <a:avLst/>
          </a:prstGeom>
        </p:spPr>
        <p:txBody>
          <a:bodyPr vert="horz" lIns="93175" tIns="46588" rIns="93175" bIns="4658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6434"/>
          </a:xfrm>
          <a:prstGeom prst="rect">
            <a:avLst/>
          </a:prstGeom>
        </p:spPr>
        <p:txBody>
          <a:bodyPr vert="horz" lIns="93175" tIns="46588" rIns="93175" bIns="46588" rtlCol="0" anchor="b"/>
          <a:lstStyle>
            <a:lvl1pPr algn="r">
              <a:defRPr sz="1200"/>
            </a:lvl1pPr>
          </a:lstStyle>
          <a:p>
            <a:fld id="{2E2B5E11-1D22-4DEE-82DC-6945DC4E6E21}" type="slidenum">
              <a:rPr lang="en-US" smtClean="0"/>
              <a:t>‹#›</a:t>
            </a:fld>
            <a:endParaRPr lang="en-US" dirty="0"/>
          </a:p>
        </p:txBody>
      </p:sp>
    </p:spTree>
    <p:extLst>
      <p:ext uri="{BB962C8B-B14F-4D97-AF65-F5344CB8AC3E}">
        <p14:creationId xmlns:p14="http://schemas.microsoft.com/office/powerpoint/2010/main" val="26606552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8" rIns="93175" bIns="46588"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75" tIns="46588" rIns="93175" bIns="46588" rtlCol="0"/>
          <a:lstStyle>
            <a:lvl1pPr algn="r">
              <a:defRPr sz="1200"/>
            </a:lvl1pPr>
          </a:lstStyle>
          <a:p>
            <a:fld id="{7E0DBD08-7ED3-401C-817A-3382AAB94072}" type="datetimeFigureOut">
              <a:rPr lang="en-US" smtClean="0"/>
              <a:t>6/2/2025</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5" tIns="46588" rIns="93175"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5" tIns="46588" rIns="93175" bIns="465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5" tIns="46588" rIns="93175" bIns="4658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6434"/>
          </a:xfrm>
          <a:prstGeom prst="rect">
            <a:avLst/>
          </a:prstGeom>
        </p:spPr>
        <p:txBody>
          <a:bodyPr vert="horz" lIns="93175" tIns="46588" rIns="93175" bIns="46588" rtlCol="0" anchor="b"/>
          <a:lstStyle>
            <a:lvl1pPr algn="r">
              <a:defRPr sz="1200"/>
            </a:lvl1pPr>
          </a:lstStyle>
          <a:p>
            <a:fld id="{4CF292AE-5C28-45D4-B4C8-F4500ABD4ADE}" type="slidenum">
              <a:rPr lang="en-US" smtClean="0"/>
              <a:t>‹#›</a:t>
            </a:fld>
            <a:endParaRPr lang="en-US" dirty="0"/>
          </a:p>
        </p:txBody>
      </p:sp>
    </p:spTree>
    <p:extLst>
      <p:ext uri="{BB962C8B-B14F-4D97-AF65-F5344CB8AC3E}">
        <p14:creationId xmlns:p14="http://schemas.microsoft.com/office/powerpoint/2010/main" val="26512436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a:t>
            </a:fld>
            <a:endParaRPr lang="en-US" dirty="0"/>
          </a:p>
        </p:txBody>
      </p:sp>
    </p:spTree>
    <p:extLst>
      <p:ext uri="{BB962C8B-B14F-4D97-AF65-F5344CB8AC3E}">
        <p14:creationId xmlns:p14="http://schemas.microsoft.com/office/powerpoint/2010/main" val="691133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2</a:t>
            </a:fld>
            <a:endParaRPr lang="en-US" dirty="0"/>
          </a:p>
        </p:txBody>
      </p:sp>
    </p:spTree>
    <p:extLst>
      <p:ext uri="{BB962C8B-B14F-4D97-AF65-F5344CB8AC3E}">
        <p14:creationId xmlns:p14="http://schemas.microsoft.com/office/powerpoint/2010/main" val="2550411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a:t>
            </a:fld>
            <a:endParaRPr lang="en-US" dirty="0"/>
          </a:p>
        </p:txBody>
      </p:sp>
    </p:spTree>
    <p:extLst>
      <p:ext uri="{BB962C8B-B14F-4D97-AF65-F5344CB8AC3E}">
        <p14:creationId xmlns:p14="http://schemas.microsoft.com/office/powerpoint/2010/main" val="777171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a:t>
            </a:fld>
            <a:endParaRPr lang="en-US" dirty="0"/>
          </a:p>
        </p:txBody>
      </p:sp>
    </p:spTree>
    <p:extLst>
      <p:ext uri="{BB962C8B-B14F-4D97-AF65-F5344CB8AC3E}">
        <p14:creationId xmlns:p14="http://schemas.microsoft.com/office/powerpoint/2010/main" val="3583151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5</a:t>
            </a:fld>
            <a:endParaRPr lang="en-US" dirty="0"/>
          </a:p>
        </p:txBody>
      </p:sp>
    </p:spTree>
    <p:extLst>
      <p:ext uri="{BB962C8B-B14F-4D97-AF65-F5344CB8AC3E}">
        <p14:creationId xmlns:p14="http://schemas.microsoft.com/office/powerpoint/2010/main" val="1084484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6</a:t>
            </a:fld>
            <a:endParaRPr lang="en-US" dirty="0"/>
          </a:p>
        </p:txBody>
      </p:sp>
    </p:spTree>
    <p:extLst>
      <p:ext uri="{BB962C8B-B14F-4D97-AF65-F5344CB8AC3E}">
        <p14:creationId xmlns:p14="http://schemas.microsoft.com/office/powerpoint/2010/main" val="1297091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7</a:t>
            </a:fld>
            <a:endParaRPr lang="en-US" dirty="0"/>
          </a:p>
        </p:txBody>
      </p:sp>
    </p:spTree>
    <p:extLst>
      <p:ext uri="{BB962C8B-B14F-4D97-AF65-F5344CB8AC3E}">
        <p14:creationId xmlns:p14="http://schemas.microsoft.com/office/powerpoint/2010/main" val="392165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8</a:t>
            </a:fld>
            <a:endParaRPr lang="en-US" dirty="0"/>
          </a:p>
        </p:txBody>
      </p:sp>
    </p:spTree>
    <p:extLst>
      <p:ext uri="{BB962C8B-B14F-4D97-AF65-F5344CB8AC3E}">
        <p14:creationId xmlns:p14="http://schemas.microsoft.com/office/powerpoint/2010/main" val="144373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9</a:t>
            </a:fld>
            <a:endParaRPr lang="en-US" dirty="0"/>
          </a:p>
        </p:txBody>
      </p:sp>
    </p:spTree>
    <p:extLst>
      <p:ext uri="{BB962C8B-B14F-4D97-AF65-F5344CB8AC3E}">
        <p14:creationId xmlns:p14="http://schemas.microsoft.com/office/powerpoint/2010/main" val="883283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10</a:t>
            </a:fld>
            <a:endParaRPr lang="en-US" dirty="0"/>
          </a:p>
        </p:txBody>
      </p:sp>
    </p:spTree>
    <p:extLst>
      <p:ext uri="{BB962C8B-B14F-4D97-AF65-F5344CB8AC3E}">
        <p14:creationId xmlns:p14="http://schemas.microsoft.com/office/powerpoint/2010/main" val="1182210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11</a:t>
            </a:fld>
            <a:endParaRPr lang="en-US" dirty="0"/>
          </a:p>
        </p:txBody>
      </p:sp>
    </p:spTree>
    <p:extLst>
      <p:ext uri="{BB962C8B-B14F-4D97-AF65-F5344CB8AC3E}">
        <p14:creationId xmlns:p14="http://schemas.microsoft.com/office/powerpoint/2010/main" val="2391565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12</a:t>
            </a:fld>
            <a:endParaRPr lang="en-US" dirty="0"/>
          </a:p>
        </p:txBody>
      </p:sp>
    </p:spTree>
    <p:extLst>
      <p:ext uri="{BB962C8B-B14F-4D97-AF65-F5344CB8AC3E}">
        <p14:creationId xmlns:p14="http://schemas.microsoft.com/office/powerpoint/2010/main" val="3046360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13</a:t>
            </a:fld>
            <a:endParaRPr lang="en-US" dirty="0"/>
          </a:p>
        </p:txBody>
      </p:sp>
    </p:spTree>
    <p:extLst>
      <p:ext uri="{BB962C8B-B14F-4D97-AF65-F5344CB8AC3E}">
        <p14:creationId xmlns:p14="http://schemas.microsoft.com/office/powerpoint/2010/main" val="3206959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14</a:t>
            </a:fld>
            <a:endParaRPr lang="en-US" dirty="0"/>
          </a:p>
        </p:txBody>
      </p:sp>
    </p:spTree>
    <p:extLst>
      <p:ext uri="{BB962C8B-B14F-4D97-AF65-F5344CB8AC3E}">
        <p14:creationId xmlns:p14="http://schemas.microsoft.com/office/powerpoint/2010/main" val="276346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15</a:t>
            </a:fld>
            <a:endParaRPr lang="en-US" dirty="0"/>
          </a:p>
        </p:txBody>
      </p:sp>
    </p:spTree>
    <p:extLst>
      <p:ext uri="{BB962C8B-B14F-4D97-AF65-F5344CB8AC3E}">
        <p14:creationId xmlns:p14="http://schemas.microsoft.com/office/powerpoint/2010/main" val="1007647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16</a:t>
            </a:fld>
            <a:endParaRPr lang="en-US" dirty="0"/>
          </a:p>
        </p:txBody>
      </p:sp>
    </p:spTree>
    <p:extLst>
      <p:ext uri="{BB962C8B-B14F-4D97-AF65-F5344CB8AC3E}">
        <p14:creationId xmlns:p14="http://schemas.microsoft.com/office/powerpoint/2010/main" val="650208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17</a:t>
            </a:fld>
            <a:endParaRPr lang="en-US" dirty="0"/>
          </a:p>
        </p:txBody>
      </p:sp>
    </p:spTree>
    <p:extLst>
      <p:ext uri="{BB962C8B-B14F-4D97-AF65-F5344CB8AC3E}">
        <p14:creationId xmlns:p14="http://schemas.microsoft.com/office/powerpoint/2010/main" val="2207721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18</a:t>
            </a:fld>
            <a:endParaRPr lang="en-US" dirty="0"/>
          </a:p>
        </p:txBody>
      </p:sp>
    </p:spTree>
    <p:extLst>
      <p:ext uri="{BB962C8B-B14F-4D97-AF65-F5344CB8AC3E}">
        <p14:creationId xmlns:p14="http://schemas.microsoft.com/office/powerpoint/2010/main" val="1902334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19</a:t>
            </a:fld>
            <a:endParaRPr lang="en-US" dirty="0"/>
          </a:p>
        </p:txBody>
      </p:sp>
    </p:spTree>
    <p:extLst>
      <p:ext uri="{BB962C8B-B14F-4D97-AF65-F5344CB8AC3E}">
        <p14:creationId xmlns:p14="http://schemas.microsoft.com/office/powerpoint/2010/main" val="2853610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20</a:t>
            </a:fld>
            <a:endParaRPr lang="en-US" dirty="0"/>
          </a:p>
        </p:txBody>
      </p:sp>
    </p:spTree>
    <p:extLst>
      <p:ext uri="{BB962C8B-B14F-4D97-AF65-F5344CB8AC3E}">
        <p14:creationId xmlns:p14="http://schemas.microsoft.com/office/powerpoint/2010/main" val="1998569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21</a:t>
            </a:fld>
            <a:endParaRPr lang="en-US" dirty="0"/>
          </a:p>
        </p:txBody>
      </p:sp>
    </p:spTree>
    <p:extLst>
      <p:ext uri="{BB962C8B-B14F-4D97-AF65-F5344CB8AC3E}">
        <p14:creationId xmlns:p14="http://schemas.microsoft.com/office/powerpoint/2010/main" val="1648808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22</a:t>
            </a:fld>
            <a:endParaRPr lang="en-US" dirty="0"/>
          </a:p>
        </p:txBody>
      </p:sp>
    </p:spTree>
    <p:extLst>
      <p:ext uri="{BB962C8B-B14F-4D97-AF65-F5344CB8AC3E}">
        <p14:creationId xmlns:p14="http://schemas.microsoft.com/office/powerpoint/2010/main" val="1444931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23</a:t>
            </a:fld>
            <a:endParaRPr lang="en-US" dirty="0"/>
          </a:p>
        </p:txBody>
      </p:sp>
    </p:spTree>
    <p:extLst>
      <p:ext uri="{BB962C8B-B14F-4D97-AF65-F5344CB8AC3E}">
        <p14:creationId xmlns:p14="http://schemas.microsoft.com/office/powerpoint/2010/main" val="3912146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24</a:t>
            </a:fld>
            <a:endParaRPr lang="en-US" dirty="0"/>
          </a:p>
        </p:txBody>
      </p:sp>
    </p:spTree>
    <p:extLst>
      <p:ext uri="{BB962C8B-B14F-4D97-AF65-F5344CB8AC3E}">
        <p14:creationId xmlns:p14="http://schemas.microsoft.com/office/powerpoint/2010/main" val="263999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5BC9D-08FD-BB1E-C982-2EBA9BA8B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33FB8-D6BE-4EDA-3568-35A95D8684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FC2D1-3CCB-184E-5A84-AAC6F9FC80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C9ED2D-103D-3BFD-CBF3-D6110FAFA9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F292AE-5C28-45D4-B4C8-F4500ABD4A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353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A6CA2-23A6-7D5C-99E1-23278990E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EC199-DC82-5434-5FB8-738D7A3E4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10DFDD-B6DE-1EDF-A727-36D045E3D5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4A795E-E055-70EE-8BE6-FF7884CD9A6D}"/>
              </a:ext>
            </a:extLst>
          </p:cNvPr>
          <p:cNvSpPr>
            <a:spLocks noGrp="1"/>
          </p:cNvSpPr>
          <p:nvPr>
            <p:ph type="sldNum" sz="quarter" idx="5"/>
          </p:nvPr>
        </p:nvSpPr>
        <p:spPr/>
        <p:txBody>
          <a:bodyPr/>
          <a:lstStyle/>
          <a:p>
            <a:fld id="{4CF292AE-5C28-45D4-B4C8-F4500ABD4ADE}" type="slidenum">
              <a:rPr lang="en-US" smtClean="0"/>
              <a:t>26</a:t>
            </a:fld>
            <a:endParaRPr lang="en-US" dirty="0"/>
          </a:p>
        </p:txBody>
      </p:sp>
    </p:spTree>
    <p:extLst>
      <p:ext uri="{BB962C8B-B14F-4D97-AF65-F5344CB8AC3E}">
        <p14:creationId xmlns:p14="http://schemas.microsoft.com/office/powerpoint/2010/main" val="2496512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770B2-A5FC-A1AA-B7B2-4E0569661A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E08A6-3CDD-3025-542E-7C6F1988D2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EF5345-0DCB-B163-4238-7C660E6BD2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7F7F6-D8CE-D4DA-70DD-7E2F68FAA3DE}"/>
              </a:ext>
            </a:extLst>
          </p:cNvPr>
          <p:cNvSpPr>
            <a:spLocks noGrp="1"/>
          </p:cNvSpPr>
          <p:nvPr>
            <p:ph type="sldNum" sz="quarter" idx="5"/>
          </p:nvPr>
        </p:nvSpPr>
        <p:spPr/>
        <p:txBody>
          <a:bodyPr/>
          <a:lstStyle/>
          <a:p>
            <a:fld id="{4CF292AE-5C28-45D4-B4C8-F4500ABD4ADE}" type="slidenum">
              <a:rPr lang="en-US" smtClean="0"/>
              <a:t>27</a:t>
            </a:fld>
            <a:endParaRPr lang="en-US" dirty="0"/>
          </a:p>
        </p:txBody>
      </p:sp>
    </p:spTree>
    <p:extLst>
      <p:ext uri="{BB962C8B-B14F-4D97-AF65-F5344CB8AC3E}">
        <p14:creationId xmlns:p14="http://schemas.microsoft.com/office/powerpoint/2010/main" val="27881310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24E99-AFDF-2044-8058-BC3CE16D3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51DBC-E087-5E74-684E-30C38E8C0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0E08FC-C1E4-9563-8576-ADBA5803AA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2E9BB1-4ABB-83FD-9ABB-808BF2BC7D96}"/>
              </a:ext>
            </a:extLst>
          </p:cNvPr>
          <p:cNvSpPr>
            <a:spLocks noGrp="1"/>
          </p:cNvSpPr>
          <p:nvPr>
            <p:ph type="sldNum" sz="quarter" idx="5"/>
          </p:nvPr>
        </p:nvSpPr>
        <p:spPr/>
        <p:txBody>
          <a:bodyPr/>
          <a:lstStyle/>
          <a:p>
            <a:fld id="{4CF292AE-5C28-45D4-B4C8-F4500ABD4ADE}" type="slidenum">
              <a:rPr lang="en-US" smtClean="0"/>
              <a:t>28</a:t>
            </a:fld>
            <a:endParaRPr lang="en-US" dirty="0"/>
          </a:p>
        </p:txBody>
      </p:sp>
    </p:spTree>
    <p:extLst>
      <p:ext uri="{BB962C8B-B14F-4D97-AF65-F5344CB8AC3E}">
        <p14:creationId xmlns:p14="http://schemas.microsoft.com/office/powerpoint/2010/main" val="1928199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B2C35-AEE2-E54E-23B2-0BD098372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53B7F-096D-A42C-08CC-94ED75D07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51A37-97FE-CFB2-5D8A-8B8E942172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732404-E9B3-9B7F-72D8-F7E4D37048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F292AE-5C28-45D4-B4C8-F4500ABD4A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6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30</a:t>
            </a:fld>
            <a:endParaRPr lang="en-US" dirty="0"/>
          </a:p>
        </p:txBody>
      </p:sp>
    </p:spTree>
    <p:extLst>
      <p:ext uri="{BB962C8B-B14F-4D97-AF65-F5344CB8AC3E}">
        <p14:creationId xmlns:p14="http://schemas.microsoft.com/office/powerpoint/2010/main" val="17660285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31</a:t>
            </a:fld>
            <a:endParaRPr lang="en-US" dirty="0"/>
          </a:p>
        </p:txBody>
      </p:sp>
    </p:spTree>
    <p:extLst>
      <p:ext uri="{BB962C8B-B14F-4D97-AF65-F5344CB8AC3E}">
        <p14:creationId xmlns:p14="http://schemas.microsoft.com/office/powerpoint/2010/main" val="2607568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32</a:t>
            </a:fld>
            <a:endParaRPr lang="en-US" dirty="0"/>
          </a:p>
        </p:txBody>
      </p:sp>
    </p:spTree>
    <p:extLst>
      <p:ext uri="{BB962C8B-B14F-4D97-AF65-F5344CB8AC3E}">
        <p14:creationId xmlns:p14="http://schemas.microsoft.com/office/powerpoint/2010/main" val="6344343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33</a:t>
            </a:fld>
            <a:endParaRPr lang="en-US" dirty="0"/>
          </a:p>
        </p:txBody>
      </p:sp>
    </p:spTree>
    <p:extLst>
      <p:ext uri="{BB962C8B-B14F-4D97-AF65-F5344CB8AC3E}">
        <p14:creationId xmlns:p14="http://schemas.microsoft.com/office/powerpoint/2010/main" val="797804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34</a:t>
            </a:fld>
            <a:endParaRPr lang="en-US" dirty="0"/>
          </a:p>
        </p:txBody>
      </p:sp>
    </p:spTree>
    <p:extLst>
      <p:ext uri="{BB962C8B-B14F-4D97-AF65-F5344CB8AC3E}">
        <p14:creationId xmlns:p14="http://schemas.microsoft.com/office/powerpoint/2010/main" val="2802839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35</a:t>
            </a:fld>
            <a:endParaRPr lang="en-US" dirty="0"/>
          </a:p>
        </p:txBody>
      </p:sp>
    </p:spTree>
    <p:extLst>
      <p:ext uri="{BB962C8B-B14F-4D97-AF65-F5344CB8AC3E}">
        <p14:creationId xmlns:p14="http://schemas.microsoft.com/office/powerpoint/2010/main" val="439527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36</a:t>
            </a:fld>
            <a:endParaRPr lang="en-US" dirty="0"/>
          </a:p>
        </p:txBody>
      </p:sp>
    </p:spTree>
    <p:extLst>
      <p:ext uri="{BB962C8B-B14F-4D97-AF65-F5344CB8AC3E}">
        <p14:creationId xmlns:p14="http://schemas.microsoft.com/office/powerpoint/2010/main" val="1104923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37</a:t>
            </a:fld>
            <a:endParaRPr lang="en-US" dirty="0"/>
          </a:p>
        </p:txBody>
      </p:sp>
    </p:spTree>
    <p:extLst>
      <p:ext uri="{BB962C8B-B14F-4D97-AF65-F5344CB8AC3E}">
        <p14:creationId xmlns:p14="http://schemas.microsoft.com/office/powerpoint/2010/main" val="32243970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38</a:t>
            </a:fld>
            <a:endParaRPr lang="en-US" dirty="0"/>
          </a:p>
        </p:txBody>
      </p:sp>
    </p:spTree>
    <p:extLst>
      <p:ext uri="{BB962C8B-B14F-4D97-AF65-F5344CB8AC3E}">
        <p14:creationId xmlns:p14="http://schemas.microsoft.com/office/powerpoint/2010/main" val="4267174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39</a:t>
            </a:fld>
            <a:endParaRPr lang="en-US" dirty="0"/>
          </a:p>
        </p:txBody>
      </p:sp>
    </p:spTree>
    <p:extLst>
      <p:ext uri="{BB962C8B-B14F-4D97-AF65-F5344CB8AC3E}">
        <p14:creationId xmlns:p14="http://schemas.microsoft.com/office/powerpoint/2010/main" val="3547830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40</a:t>
            </a:fld>
            <a:endParaRPr lang="en-US" dirty="0"/>
          </a:p>
        </p:txBody>
      </p:sp>
    </p:spTree>
    <p:extLst>
      <p:ext uri="{BB962C8B-B14F-4D97-AF65-F5344CB8AC3E}">
        <p14:creationId xmlns:p14="http://schemas.microsoft.com/office/powerpoint/2010/main" val="41623789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41</a:t>
            </a:fld>
            <a:endParaRPr lang="en-US" dirty="0"/>
          </a:p>
        </p:txBody>
      </p:sp>
    </p:spTree>
    <p:extLst>
      <p:ext uri="{BB962C8B-B14F-4D97-AF65-F5344CB8AC3E}">
        <p14:creationId xmlns:p14="http://schemas.microsoft.com/office/powerpoint/2010/main" val="10796275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42</a:t>
            </a:fld>
            <a:endParaRPr lang="en-US" dirty="0"/>
          </a:p>
        </p:txBody>
      </p:sp>
    </p:spTree>
    <p:extLst>
      <p:ext uri="{BB962C8B-B14F-4D97-AF65-F5344CB8AC3E}">
        <p14:creationId xmlns:p14="http://schemas.microsoft.com/office/powerpoint/2010/main" val="1438702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43</a:t>
            </a:fld>
            <a:endParaRPr lang="en-US" dirty="0"/>
          </a:p>
        </p:txBody>
      </p:sp>
    </p:spTree>
    <p:extLst>
      <p:ext uri="{BB962C8B-B14F-4D97-AF65-F5344CB8AC3E}">
        <p14:creationId xmlns:p14="http://schemas.microsoft.com/office/powerpoint/2010/main" val="31738885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44</a:t>
            </a:fld>
            <a:endParaRPr lang="en-US" dirty="0"/>
          </a:p>
        </p:txBody>
      </p:sp>
    </p:spTree>
    <p:extLst>
      <p:ext uri="{BB962C8B-B14F-4D97-AF65-F5344CB8AC3E}">
        <p14:creationId xmlns:p14="http://schemas.microsoft.com/office/powerpoint/2010/main" val="48381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45</a:t>
            </a:fld>
            <a:endParaRPr lang="en-US" dirty="0"/>
          </a:p>
        </p:txBody>
      </p:sp>
    </p:spTree>
    <p:extLst>
      <p:ext uri="{BB962C8B-B14F-4D97-AF65-F5344CB8AC3E}">
        <p14:creationId xmlns:p14="http://schemas.microsoft.com/office/powerpoint/2010/main" val="1998273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46</a:t>
            </a:fld>
            <a:endParaRPr lang="en-US" dirty="0"/>
          </a:p>
        </p:txBody>
      </p:sp>
    </p:spTree>
    <p:extLst>
      <p:ext uri="{BB962C8B-B14F-4D97-AF65-F5344CB8AC3E}">
        <p14:creationId xmlns:p14="http://schemas.microsoft.com/office/powerpoint/2010/main" val="8185394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47</a:t>
            </a:fld>
            <a:endParaRPr lang="en-US" dirty="0"/>
          </a:p>
        </p:txBody>
      </p:sp>
    </p:spTree>
    <p:extLst>
      <p:ext uri="{BB962C8B-B14F-4D97-AF65-F5344CB8AC3E}">
        <p14:creationId xmlns:p14="http://schemas.microsoft.com/office/powerpoint/2010/main" val="3401561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F292AE-5C28-45D4-B4C8-F4500ABD4ADE}" type="slidenum">
              <a:rPr lang="en-US" smtClean="0"/>
              <a:t>48</a:t>
            </a:fld>
            <a:endParaRPr lang="en-US" dirty="0"/>
          </a:p>
        </p:txBody>
      </p:sp>
    </p:spTree>
    <p:extLst>
      <p:ext uri="{BB962C8B-B14F-4D97-AF65-F5344CB8AC3E}">
        <p14:creationId xmlns:p14="http://schemas.microsoft.com/office/powerpoint/2010/main" val="1223521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9525779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77264444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n-US"/>
              <a:t>Click to edit Master title style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9037076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B8DF7C-20A4-4892-B3A3-4218368D32E5}" type="datetime1">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75265852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3845" y="2507551"/>
            <a:ext cx="3867150"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7551"/>
            <a:ext cx="3886201"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B8DF7C-20A4-4892-B3A3-4218368D32E5}" type="datetime1">
              <a:rPr lang="en-US" smtClean="0"/>
              <a:t>6/2/2025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2C44BA-4019-4B7F-9034-D2C3D3821983}"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59471972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BB8DF7C-20A4-4892-B3A3-4218368D32E5}" type="datetime1">
              <a:rPr lang="en-US" smtClean="0"/>
              <a:t>6/2/2025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88102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B8DF7C-20A4-4892-B3A3-4218368D32E5}" type="datetime1">
              <a:rPr lang="en-US" smtClean="0"/>
              <a:t>6/2/2025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0841310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n-US"/>
              <a:t>Click to edit Master title style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BB8DF7C-20A4-4892-B3A3-4218368D32E5}" type="datetime1">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1622611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BB8DF7C-20A4-4892-B3A3-4218368D32E5}" type="datetime1">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17029072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7816292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74920032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F9927BC-84C7-4E2A-8659-1DCA793F2280}" type="datetime1">
              <a:rPr lang="en-US" smtClean="0"/>
              <a:t>6/2/2025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323645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81395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66603574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96155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B8DF7C-20A4-4892-B3A3-4218368D32E5}" type="datetime1">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21855302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B8DF7C-20A4-4892-B3A3-4218368D32E5}" type="datetime1">
              <a:rPr lang="en-US" smtClean="0"/>
              <a:t>6/2/2025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48452692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B8DF7C-20A4-4892-B3A3-4218368D32E5}" type="datetime1">
              <a:rPr lang="en-US" smtClean="0"/>
              <a:t>6/2/2025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24406438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BB8DF7C-20A4-4892-B3A3-4218368D32E5}" type="datetime1">
              <a:rPr lang="en-US" smtClean="0"/>
              <a:t>6/2/2025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310020955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BB8DF7C-20A4-4892-B3A3-4218368D32E5}" type="datetime1">
              <a:rPr lang="en-US" smtClean="0"/>
              <a:t>6/2/2025</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E2C44BA-4019-4B7F-9034-D2C3D3821983}" type="slidenum">
              <a:rPr lang="en-US" smtClean="0"/>
              <a:t>‹#›</a:t>
            </a:fld>
            <a:endParaRPr lang="en-US" dirty="0"/>
          </a:p>
        </p:txBody>
      </p:sp>
    </p:spTree>
    <p:extLst>
      <p:ext uri="{BB962C8B-B14F-4D97-AF65-F5344CB8AC3E}">
        <p14:creationId xmlns:p14="http://schemas.microsoft.com/office/powerpoint/2010/main" val="56635910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B8DF7C-20A4-4892-B3A3-4218368D32E5}" type="datetime1">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94224884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5543156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B8DF7C-20A4-4892-B3A3-4218368D32E5}" type="datetime1">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269334247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F9927BC-84C7-4E2A-8659-1DCA793F2280}" type="datetime1">
              <a:rPr lang="en-US" smtClean="0"/>
              <a:t>6/2/2025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2C44BA-4019-4B7F-9034-D2C3D3821983}" type="slidenum">
              <a:rPr lang="en-US" smtClean="0"/>
              <a:t>‹#›</a:t>
            </a:fld>
            <a:endParaRPr lang="en-US" dirty="0"/>
          </a:p>
        </p:txBody>
      </p:sp>
    </p:spTree>
    <p:extLst>
      <p:ext uri="{BB962C8B-B14F-4D97-AF65-F5344CB8AC3E}">
        <p14:creationId xmlns:p14="http://schemas.microsoft.com/office/powerpoint/2010/main" val="1495420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4233104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8535586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36175493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1988422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3692549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673145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6676395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54884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30875265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18199258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064803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6578951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11430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6047902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2588270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BDA96D-CAAF-4A6B-84CB-663FD8846D44}" type="datetimeFigureOut">
              <a:rPr lang="en-US" smtClean="0"/>
              <a:t>6/2/2025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96E6FC-AD7B-4DEF-A5F8-64600F624326}" type="slidenum">
              <a:rPr lang="en-US" smtClean="0"/>
              <a:t>‹#›</a:t>
            </a:fld>
            <a:endParaRPr lang="en-US" dirty="0"/>
          </a:p>
        </p:txBody>
      </p:sp>
    </p:spTree>
    <p:extLst>
      <p:ext uri="{BB962C8B-B14F-4D97-AF65-F5344CB8AC3E}">
        <p14:creationId xmlns:p14="http://schemas.microsoft.com/office/powerpoint/2010/main" val="81557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3BB8DF7C-20A4-4892-B3A3-4218368D32E5}" type="datetime1">
              <a:rPr lang="en-US" smtClean="0"/>
              <a:t>6/2/2025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BE2C44BA-4019-4B7F-9034-D2C3D3821983}" type="slidenum">
              <a:rPr lang="en-US" smtClean="0"/>
              <a:t>‹#›</a:t>
            </a:fld>
            <a:endParaRPr lang="en-US" dirty="0"/>
          </a:p>
        </p:txBody>
      </p:sp>
    </p:spTree>
    <p:extLst>
      <p:ext uri="{BB962C8B-B14F-4D97-AF65-F5344CB8AC3E}">
        <p14:creationId xmlns:p14="http://schemas.microsoft.com/office/powerpoint/2010/main" val="25229410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3BB8DF7C-20A4-4892-B3A3-4218368D32E5}" type="datetime1">
              <a:rPr lang="en-US" smtClean="0"/>
              <a:t>6/2/2025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E2C44BA-4019-4B7F-9034-D2C3D3821983}"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7291626"/>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BB8DF7C-20A4-4892-B3A3-4218368D32E5}" type="datetime1">
              <a:rPr lang="en-US" smtClean="0"/>
              <a:t>6/2/2025</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E2C44BA-4019-4B7F-9034-D2C3D3821983}" type="slidenum">
              <a:rPr lang="en-US" smtClean="0"/>
              <a:t>‹#›</a:t>
            </a:fld>
            <a:endParaRPr lang="en-US" dirty="0"/>
          </a:p>
        </p:txBody>
      </p:sp>
    </p:spTree>
    <p:extLst>
      <p:ext uri="{BB962C8B-B14F-4D97-AF65-F5344CB8AC3E}">
        <p14:creationId xmlns:p14="http://schemas.microsoft.com/office/powerpoint/2010/main" val="2345449618"/>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1.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hyperlink" Target="https://www.eac.gov/faq/we-are-replacing-computersvoting-equipment-and-dont-know-what-do-old-ones-can-we-sell-them-what" TargetMode="External"/><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hyperlink" Target="mailto:BVSC.Reports@dos.myflorida.com" TargetMode="External"/><Relationship Id="rId2" Type="http://schemas.openxmlformats.org/officeDocument/2006/relationships/notesSlide" Target="../notesSlides/notesSlide46.xml"/><Relationship Id="rId1" Type="http://schemas.openxmlformats.org/officeDocument/2006/relationships/slideLayout" Target="../slideLayouts/slideLayout19.xml"/><Relationship Id="rId5" Type="http://schemas.openxmlformats.org/officeDocument/2006/relationships/hyperlink" Target="mailto:Zane.wood@dos.fl.gov" TargetMode="External"/><Relationship Id="rId4" Type="http://schemas.openxmlformats.org/officeDocument/2006/relationships/hyperlink" Target="mailto:Linda.hastings@dos.fl.gov"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715D5-44E4-2DC6-5F8B-E9C70A4A39E1}"/>
              </a:ext>
            </a:extLst>
          </p:cNvPr>
          <p:cNvSpPr>
            <a:spLocks noGrp="1"/>
          </p:cNvSpPr>
          <p:nvPr>
            <p:ph type="ctrTitle"/>
          </p:nvPr>
        </p:nvSpPr>
        <p:spPr>
          <a:xfrm>
            <a:off x="607387" y="2155910"/>
            <a:ext cx="6936413" cy="1739467"/>
          </a:xfrm>
        </p:spPr>
        <p:txBody>
          <a:bodyPr/>
          <a:lstStyle/>
          <a:p>
            <a:r>
              <a:rPr lang="en-US" b="1" dirty="0">
                <a:solidFill>
                  <a:schemeClr val="accent1">
                    <a:lumMod val="50000"/>
                  </a:schemeClr>
                </a:solidFill>
                <a:latin typeface="Cambria" panose="02040503050406030204" pitchFamily="18" charset="0"/>
                <a:ea typeface="Cambria" panose="02040503050406030204" pitchFamily="18" charset="0"/>
              </a:rPr>
              <a:t>Bureau of Voting Systems Certification</a:t>
            </a:r>
          </a:p>
        </p:txBody>
      </p:sp>
      <p:sp>
        <p:nvSpPr>
          <p:cNvPr id="3" name="Subtitle 2">
            <a:extLst>
              <a:ext uri="{FF2B5EF4-FFF2-40B4-BE49-F238E27FC236}">
                <a16:creationId xmlns:a16="http://schemas.microsoft.com/office/drawing/2014/main" id="{7BBB933C-766F-D1B4-EAF3-97637FB16E42}"/>
              </a:ext>
            </a:extLst>
          </p:cNvPr>
          <p:cNvSpPr>
            <a:spLocks noGrp="1"/>
          </p:cNvSpPr>
          <p:nvPr>
            <p:ph type="subTitle" idx="1"/>
          </p:nvPr>
        </p:nvSpPr>
        <p:spPr>
          <a:xfrm>
            <a:off x="734785" y="3895375"/>
            <a:ext cx="6809015" cy="822674"/>
          </a:xfrm>
        </p:spPr>
        <p:txBody>
          <a:bodyPr>
            <a:normAutofit/>
          </a:bodyPr>
          <a:lstStyle/>
          <a:p>
            <a:r>
              <a:rPr lang="en-US" sz="3300" b="1" dirty="0">
                <a:latin typeface="Tahoma" panose="020B0604030504040204" pitchFamily="34" charset="0"/>
                <a:ea typeface="Tahoma" panose="020B0604030504040204" pitchFamily="34" charset="0"/>
                <a:cs typeface="Tahoma" panose="020B0604030504040204" pitchFamily="34" charset="0"/>
              </a:rPr>
              <a:t>Overview</a:t>
            </a:r>
          </a:p>
        </p:txBody>
      </p:sp>
      <p:grpSp>
        <p:nvGrpSpPr>
          <p:cNvPr id="6" name="Group 5">
            <a:extLst>
              <a:ext uri="{FF2B5EF4-FFF2-40B4-BE49-F238E27FC236}">
                <a16:creationId xmlns:a16="http://schemas.microsoft.com/office/drawing/2014/main" id="{2B42F9DC-D93A-A98C-CBF9-D399CE1D653F}"/>
              </a:ext>
            </a:extLst>
          </p:cNvPr>
          <p:cNvGrpSpPr/>
          <p:nvPr/>
        </p:nvGrpSpPr>
        <p:grpSpPr>
          <a:xfrm>
            <a:off x="955731" y="317968"/>
            <a:ext cx="2481233" cy="1015270"/>
            <a:chOff x="-859677" y="-3300815"/>
            <a:chExt cx="5556360" cy="2259131"/>
          </a:xfrm>
        </p:grpSpPr>
        <p:pic>
          <p:nvPicPr>
            <p:cNvPr id="7" name="Picture 6">
              <a:extLst>
                <a:ext uri="{FF2B5EF4-FFF2-40B4-BE49-F238E27FC236}">
                  <a16:creationId xmlns:a16="http://schemas.microsoft.com/office/drawing/2014/main" id="{157ABD70-F162-54FA-8D6A-5B2C8F2B4E3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9677" y="-3300815"/>
              <a:ext cx="2259132" cy="2259131"/>
            </a:xfrm>
            <a:prstGeom prst="rect">
              <a:avLst/>
            </a:prstGeom>
          </p:spPr>
        </p:pic>
        <p:sp>
          <p:nvSpPr>
            <p:cNvPr id="8" name="TextBox 7">
              <a:extLst>
                <a:ext uri="{FF2B5EF4-FFF2-40B4-BE49-F238E27FC236}">
                  <a16:creationId xmlns:a16="http://schemas.microsoft.com/office/drawing/2014/main" id="{98E30AE4-CE64-5B52-A35A-6D6C2E0B037D}"/>
                </a:ext>
              </a:extLst>
            </p:cNvPr>
            <p:cNvSpPr txBox="1"/>
            <p:nvPr/>
          </p:nvSpPr>
          <p:spPr>
            <a:xfrm>
              <a:off x="1267683" y="-3072899"/>
              <a:ext cx="3429000" cy="1592277"/>
            </a:xfrm>
            <a:prstGeom prst="rect">
              <a:avLst/>
            </a:prstGeom>
            <a:noFill/>
          </p:spPr>
          <p:txBody>
            <a:bodyPr wrap="square" rtlCol="0" anchor="ctr">
              <a:spAutoFit/>
            </a:bodyPr>
            <a:lstStyle/>
            <a:p>
              <a:pPr algn="ctr" defTabSz="342900"/>
              <a:r>
                <a:rPr lang="en-US" sz="1350" b="1"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defTabSz="342900"/>
              <a:r>
                <a:rPr lang="en-US" sz="1350" b="1"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defTabSz="342900"/>
              <a:r>
                <a:rPr lang="en-US" sz="1350" b="1" i="1"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lang="en-US" sz="1350" b="1"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STATE</a:t>
              </a:r>
            </a:p>
          </p:txBody>
        </p:sp>
      </p:grpSp>
      <p:sp>
        <p:nvSpPr>
          <p:cNvPr id="9" name="Subtitle 2">
            <a:extLst>
              <a:ext uri="{FF2B5EF4-FFF2-40B4-BE49-F238E27FC236}">
                <a16:creationId xmlns:a16="http://schemas.microsoft.com/office/drawing/2014/main" id="{C8686EA9-612F-E8DE-11E8-78357EEF8DDC}"/>
              </a:ext>
            </a:extLst>
          </p:cNvPr>
          <p:cNvSpPr txBox="1">
            <a:spLocks/>
          </p:cNvSpPr>
          <p:nvPr/>
        </p:nvSpPr>
        <p:spPr bwMode="auto">
          <a:xfrm>
            <a:off x="1460147" y="5120492"/>
            <a:ext cx="597342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0" indent="0" algn="r" rtl="0" eaLnBrk="1" fontAlgn="base" hangingPunct="1">
              <a:spcBef>
                <a:spcPct val="40000"/>
              </a:spcBef>
              <a:spcAft>
                <a:spcPct val="0"/>
              </a:spcAft>
              <a:buClr>
                <a:srgbClr val="000000"/>
              </a:buClr>
              <a:buFontTx/>
              <a:buNone/>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000000"/>
              </a:buClr>
              <a:buFont typeface="Century Gothic" pitchFamily="34" charset="0"/>
              <a:buChar char="−"/>
              <a:defRPr sz="2200">
                <a:solidFill>
                  <a:srgbClr val="000000"/>
                </a:solidFill>
                <a:latin typeface="+mn-lt"/>
              </a:defRPr>
            </a:lvl2pPr>
            <a:lvl3pPr marL="1143000" indent="-228600" algn="l" rtl="0" eaLnBrk="1" fontAlgn="base" hangingPunct="1">
              <a:spcBef>
                <a:spcPct val="20000"/>
              </a:spcBef>
              <a:spcAft>
                <a:spcPct val="0"/>
              </a:spcAft>
              <a:buClr>
                <a:srgbClr val="000000"/>
              </a:buClr>
              <a:buChar char="•"/>
              <a:defRPr sz="2000">
                <a:solidFill>
                  <a:srgbClr val="000000"/>
                </a:solidFill>
                <a:latin typeface="+mn-lt"/>
              </a:defRPr>
            </a:lvl3pPr>
            <a:lvl4pPr marL="1600200" indent="-228600" algn="l" rtl="0" eaLnBrk="1" fontAlgn="base" hangingPunct="1">
              <a:spcBef>
                <a:spcPct val="20000"/>
              </a:spcBef>
              <a:spcAft>
                <a:spcPct val="0"/>
              </a:spcAft>
              <a:buClr>
                <a:srgbClr val="000000"/>
              </a:buClr>
              <a:buFont typeface="Century Gothic" pitchFamily="34" charset="0"/>
              <a:buChar char="−"/>
              <a:defRPr>
                <a:solidFill>
                  <a:srgbClr val="000000"/>
                </a:solidFill>
                <a:latin typeface="+mn-lt"/>
              </a:defRPr>
            </a:lvl4pPr>
            <a:lvl5pPr marL="2057400" indent="-228600" algn="l" rtl="0" eaLnBrk="1" fontAlgn="base" hangingPunct="1">
              <a:spcBef>
                <a:spcPct val="20000"/>
              </a:spcBef>
              <a:spcAft>
                <a:spcPct val="0"/>
              </a:spcAft>
              <a:buClr>
                <a:srgbClr val="000000"/>
              </a:buClr>
              <a:buChar char="•"/>
              <a:defRPr>
                <a:solidFill>
                  <a:srgbClr val="000000"/>
                </a:solidFill>
                <a:latin typeface="+mn-lt"/>
              </a:defRPr>
            </a:lvl5pPr>
            <a:lvl6pPr marL="2514600" indent="-228600" algn="l" rtl="0" eaLnBrk="1" fontAlgn="base" hangingPunct="1">
              <a:spcBef>
                <a:spcPct val="20000"/>
              </a:spcBef>
              <a:spcAft>
                <a:spcPct val="0"/>
              </a:spcAft>
              <a:buClr>
                <a:srgbClr val="000000"/>
              </a:buClr>
              <a:buChar char="•"/>
              <a:defRPr>
                <a:solidFill>
                  <a:srgbClr val="000000"/>
                </a:solidFill>
                <a:latin typeface="+mn-lt"/>
              </a:defRPr>
            </a:lvl6pPr>
            <a:lvl7pPr marL="2971800" indent="-228600" algn="l" rtl="0" eaLnBrk="1" fontAlgn="base" hangingPunct="1">
              <a:spcBef>
                <a:spcPct val="20000"/>
              </a:spcBef>
              <a:spcAft>
                <a:spcPct val="0"/>
              </a:spcAft>
              <a:buClr>
                <a:srgbClr val="000000"/>
              </a:buClr>
              <a:buChar char="•"/>
              <a:defRPr>
                <a:solidFill>
                  <a:srgbClr val="000000"/>
                </a:solidFill>
                <a:latin typeface="+mn-lt"/>
              </a:defRPr>
            </a:lvl7pPr>
            <a:lvl8pPr marL="3429000" indent="-228600" algn="l" rtl="0" eaLnBrk="1" fontAlgn="base" hangingPunct="1">
              <a:spcBef>
                <a:spcPct val="20000"/>
              </a:spcBef>
              <a:spcAft>
                <a:spcPct val="0"/>
              </a:spcAft>
              <a:buClr>
                <a:srgbClr val="000000"/>
              </a:buClr>
              <a:buChar char="•"/>
              <a:defRPr>
                <a:solidFill>
                  <a:srgbClr val="000000"/>
                </a:solidFill>
                <a:latin typeface="+mn-lt"/>
              </a:defRPr>
            </a:lvl8pPr>
            <a:lvl9pPr marL="3886200" indent="-228600" algn="l" rtl="0" eaLnBrk="1" fontAlgn="base" hangingPunct="1">
              <a:spcBef>
                <a:spcPct val="20000"/>
              </a:spcBef>
              <a:spcAft>
                <a:spcPct val="0"/>
              </a:spcAft>
              <a:buClr>
                <a:srgbClr val="000000"/>
              </a:buClr>
              <a:buChar char="•"/>
              <a:defRPr>
                <a:solidFill>
                  <a:srgbClr val="000000"/>
                </a:solidFill>
                <a:latin typeface="+mn-lt"/>
              </a:defRPr>
            </a:lvl9pPr>
          </a:lstStyle>
          <a:p>
            <a:pPr algn="ctr" defTabSz="685800">
              <a:defRPr/>
            </a:pPr>
            <a:r>
              <a:rPr lang="en-US" sz="2100" b="1" i="1" kern="0" dirty="0">
                <a:solidFill>
                  <a:srgbClr val="BC356F">
                    <a:lumMod val="75000"/>
                  </a:srgbClr>
                </a:solidFill>
                <a:latin typeface="Cambria" panose="02040503050406030204" pitchFamily="18" charset="0"/>
              </a:rPr>
              <a:t>FSE New Supervisor of Elections </a:t>
            </a:r>
          </a:p>
          <a:p>
            <a:pPr algn="ctr" defTabSz="685800">
              <a:defRPr/>
            </a:pPr>
            <a:r>
              <a:rPr lang="en-US" sz="2100" b="1" i="1" kern="0" dirty="0">
                <a:solidFill>
                  <a:srgbClr val="BC356F">
                    <a:lumMod val="75000"/>
                  </a:srgbClr>
                </a:solidFill>
                <a:latin typeface="Cambria" panose="02040503050406030204" pitchFamily="18" charset="0"/>
              </a:rPr>
              <a:t>Orientation Workshop</a:t>
            </a:r>
          </a:p>
          <a:p>
            <a:pPr algn="ctr" defTabSz="685800">
              <a:defRPr/>
            </a:pPr>
            <a:r>
              <a:rPr lang="en-US" sz="2100" b="1" i="1" kern="0" dirty="0">
                <a:solidFill>
                  <a:srgbClr val="BC356F">
                    <a:lumMod val="75000"/>
                  </a:srgbClr>
                </a:solidFill>
                <a:latin typeface="Cambria" panose="02040503050406030204" pitchFamily="18" charset="0"/>
              </a:rPr>
              <a:t>February 5, 2025 (Tallahassee)</a:t>
            </a:r>
            <a:br>
              <a:rPr lang="en-US" b="1" kern="0" dirty="0">
                <a:solidFill>
                  <a:srgbClr val="BC356F">
                    <a:lumMod val="75000"/>
                  </a:srgbClr>
                </a:solidFill>
                <a:latin typeface="Calibri" panose="020F0502020204030204"/>
              </a:rPr>
            </a:br>
            <a:endParaRPr lang="en-US" b="1" kern="0" dirty="0">
              <a:solidFill>
                <a:srgbClr val="BC356F">
                  <a:lumMod val="75000"/>
                </a:srgbClr>
              </a:solidFill>
              <a:latin typeface="Calibri" panose="020F0502020204030204"/>
            </a:endParaRPr>
          </a:p>
        </p:txBody>
      </p:sp>
      <p:pic>
        <p:nvPicPr>
          <p:cNvPr id="4" name="Picture 3">
            <a:extLst>
              <a:ext uri="{FF2B5EF4-FFF2-40B4-BE49-F238E27FC236}">
                <a16:creationId xmlns:a16="http://schemas.microsoft.com/office/drawing/2014/main" id="{3D026068-1CA3-89C8-59DB-3B9B3333EAE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33571" y="5775419"/>
            <a:ext cx="1569003" cy="101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605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lstStyle/>
          <a:p>
            <a:r>
              <a:rPr lang="en-US" dirty="0"/>
              <a:t>BVSC Structure</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2</a:t>
            </a:fld>
            <a:endParaRPr lang="en-US" dirty="0"/>
          </a:p>
        </p:txBody>
      </p:sp>
    </p:spTree>
    <p:extLst>
      <p:ext uri="{BB962C8B-B14F-4D97-AF65-F5344CB8AC3E}">
        <p14:creationId xmlns:p14="http://schemas.microsoft.com/office/powerpoint/2010/main" val="1760473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3</a:t>
            </a:fld>
            <a:endParaRPr lang="en-US" dirty="0"/>
          </a:p>
        </p:txBody>
      </p:sp>
      <p:sp>
        <p:nvSpPr>
          <p:cNvPr id="3" name="Title 1"/>
          <p:cNvSpPr txBox="1">
            <a:spLocks/>
          </p:cNvSpPr>
          <p:nvPr/>
        </p:nvSpPr>
        <p:spPr bwMode="auto">
          <a:xfrm>
            <a:off x="506086" y="137909"/>
            <a:ext cx="8001000" cy="762000"/>
          </a:xfrm>
          <a:prstGeom prst="rect">
            <a:avLst/>
          </a:prstGeom>
          <a:solidFill>
            <a:schemeClr val="accent1">
              <a:lumMod val="75000"/>
            </a:schemeClr>
          </a:solidFill>
          <a:ln>
            <a:noFill/>
          </a:ln>
          <a:effec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schemeClr val="bg1"/>
                </a:solidFill>
                <a:effectLst/>
                <a:uLnTx/>
                <a:uFillTx/>
                <a:latin typeface="Calibri Light" panose="020F0302020204030204" pitchFamily="34" charset="0"/>
                <a:cs typeface="Calibri Light" panose="020F0302020204030204" pitchFamily="34" charset="0"/>
              </a:rPr>
              <a:t>BVSC Organizational Chart</a:t>
            </a:r>
          </a:p>
        </p:txBody>
      </p:sp>
      <p:grpSp>
        <p:nvGrpSpPr>
          <p:cNvPr id="4" name="Group 3"/>
          <p:cNvGrpSpPr/>
          <p:nvPr/>
        </p:nvGrpSpPr>
        <p:grpSpPr>
          <a:xfrm>
            <a:off x="1738218" y="1187381"/>
            <a:ext cx="5591364" cy="4770710"/>
            <a:chOff x="1725914" y="1371600"/>
            <a:chExt cx="5591364" cy="3958246"/>
          </a:xfrm>
        </p:grpSpPr>
        <p:cxnSp>
          <p:nvCxnSpPr>
            <p:cNvPr id="7" name="Straight Connector 6"/>
            <p:cNvCxnSpPr/>
            <p:nvPr/>
          </p:nvCxnSpPr>
          <p:spPr bwMode="auto">
            <a:xfrm flipH="1">
              <a:off x="4038601" y="4948846"/>
              <a:ext cx="457200"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Rounded Rectangle 7"/>
            <p:cNvSpPr/>
            <p:nvPr/>
          </p:nvSpPr>
          <p:spPr bwMode="auto">
            <a:xfrm>
              <a:off x="1760145" y="4720246"/>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Computer Audit Analyst</a:t>
              </a:r>
            </a:p>
          </p:txBody>
        </p:sp>
        <p:cxnSp>
          <p:nvCxnSpPr>
            <p:cNvPr id="10" name="Straight Connector 9"/>
            <p:cNvCxnSpPr/>
            <p:nvPr/>
          </p:nvCxnSpPr>
          <p:spPr bwMode="auto">
            <a:xfrm flipH="1">
              <a:off x="4047654" y="3428689"/>
              <a:ext cx="457200"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flipH="1">
              <a:off x="4020495" y="4216740"/>
              <a:ext cx="475306"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ounded Rectangle 11"/>
            <p:cNvSpPr/>
            <p:nvPr/>
          </p:nvSpPr>
          <p:spPr bwMode="auto">
            <a:xfrm>
              <a:off x="1725914" y="3158147"/>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Systems </a:t>
              </a: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Project Consultant</a:t>
              </a:r>
            </a:p>
          </p:txBody>
        </p:sp>
        <p:sp>
          <p:nvSpPr>
            <p:cNvPr id="14" name="Rounded Rectangle 13"/>
            <p:cNvSpPr/>
            <p:nvPr/>
          </p:nvSpPr>
          <p:spPr bwMode="auto">
            <a:xfrm>
              <a:off x="1760145" y="3954092"/>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Computer Audit Analyst</a:t>
              </a:r>
            </a:p>
          </p:txBody>
        </p:sp>
        <p:sp>
          <p:nvSpPr>
            <p:cNvPr id="16" name="Rounded Rectangle 15"/>
            <p:cNvSpPr/>
            <p:nvPr/>
          </p:nvSpPr>
          <p:spPr bwMode="auto">
            <a:xfrm>
              <a:off x="4962623" y="2846712"/>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Systems Programmer III</a:t>
              </a:r>
            </a:p>
          </p:txBody>
        </p:sp>
        <p:sp>
          <p:nvSpPr>
            <p:cNvPr id="17" name="Rounded Rectangle 16"/>
            <p:cNvSpPr/>
            <p:nvPr/>
          </p:nvSpPr>
          <p:spPr bwMode="auto">
            <a:xfrm>
              <a:off x="4962623" y="3544876"/>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Regulatory Specialist III</a:t>
              </a:r>
            </a:p>
          </p:txBody>
        </p:sp>
        <p:cxnSp>
          <p:nvCxnSpPr>
            <p:cNvPr id="19" name="Straight Connector 18"/>
            <p:cNvCxnSpPr/>
            <p:nvPr/>
          </p:nvCxnSpPr>
          <p:spPr bwMode="auto">
            <a:xfrm>
              <a:off x="4511483" y="1524000"/>
              <a:ext cx="0" cy="3758049"/>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flipV="1">
              <a:off x="4504854" y="1981200"/>
              <a:ext cx="0" cy="22860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ounded Rectangle 5"/>
            <p:cNvSpPr/>
            <p:nvPr/>
          </p:nvSpPr>
          <p:spPr bwMode="auto">
            <a:xfrm>
              <a:off x="3276601" y="1371600"/>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Chief</a:t>
              </a:r>
            </a:p>
          </p:txBody>
        </p:sp>
        <p:sp>
          <p:nvSpPr>
            <p:cNvPr id="13" name="Rounded Rectangle 12"/>
            <p:cNvSpPr/>
            <p:nvPr/>
          </p:nvSpPr>
          <p:spPr bwMode="auto">
            <a:xfrm>
              <a:off x="3276600" y="2144661"/>
              <a:ext cx="2354655" cy="609600"/>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lang="en-US" sz="1200" kern="0" dirty="0">
                  <a:solidFill>
                    <a:srgbClr val="000000"/>
                  </a:solidFill>
                  <a:latin typeface="Arial" panose="020B0604020202020204" pitchFamily="34" charset="0"/>
                  <a:cs typeface="Arial" panose="020B0604020202020204" pitchFamily="34" charset="0"/>
                </a:rPr>
                <a:t>Senior Management Analyst II</a:t>
              </a:r>
              <a:endPar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cxnSp>
        <p:nvCxnSpPr>
          <p:cNvPr id="23" name="Straight Connector 22"/>
          <p:cNvCxnSpPr/>
          <p:nvPr/>
        </p:nvCxnSpPr>
        <p:spPr bwMode="auto">
          <a:xfrm flipH="1">
            <a:off x="4506586" y="3343426"/>
            <a:ext cx="457200"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flipH="1">
            <a:off x="4513215" y="4244985"/>
            <a:ext cx="423412"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Rounded Rectangle 7">
            <a:extLst>
              <a:ext uri="{FF2B5EF4-FFF2-40B4-BE49-F238E27FC236}">
                <a16:creationId xmlns:a16="http://schemas.microsoft.com/office/drawing/2014/main" id="{24B6D04C-E496-769E-4314-5C161274C690}"/>
              </a:ext>
            </a:extLst>
          </p:cNvPr>
          <p:cNvSpPr/>
          <p:nvPr/>
        </p:nvSpPr>
        <p:spPr bwMode="auto">
          <a:xfrm>
            <a:off x="4974927" y="4657001"/>
            <a:ext cx="2354655" cy="734726"/>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lang="en-US" sz="1200" kern="0" dirty="0">
                <a:solidFill>
                  <a:srgbClr val="000000"/>
                </a:solidFill>
                <a:latin typeface="Arial" panose="020B0604020202020204" pitchFamily="34" charset="0"/>
                <a:cs typeface="Arial" panose="020B0604020202020204" pitchFamily="34" charset="0"/>
              </a:rPr>
              <a:t>Distributed Computer Systems Consultant</a:t>
            </a:r>
            <a:endPar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701B07E3-8F19-367E-E76C-538C7C857F06}"/>
              </a:ext>
            </a:extLst>
          </p:cNvPr>
          <p:cNvCxnSpPr>
            <a:stCxn id="5" idx="1"/>
          </p:cNvCxnSpPr>
          <p:nvPr/>
        </p:nvCxnSpPr>
        <p:spPr bwMode="auto">
          <a:xfrm flipH="1">
            <a:off x="4528720" y="5024364"/>
            <a:ext cx="446207"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Rounded Rectangle 7">
            <a:extLst>
              <a:ext uri="{FF2B5EF4-FFF2-40B4-BE49-F238E27FC236}">
                <a16:creationId xmlns:a16="http://schemas.microsoft.com/office/drawing/2014/main" id="{1B6C315B-CF53-A724-8E17-7502A5270020}"/>
              </a:ext>
            </a:extLst>
          </p:cNvPr>
          <p:cNvSpPr/>
          <p:nvPr/>
        </p:nvSpPr>
        <p:spPr bwMode="auto">
          <a:xfrm>
            <a:off x="4974927" y="5533120"/>
            <a:ext cx="2354655" cy="734726"/>
          </a:xfrm>
          <a:prstGeom prst="roundRect">
            <a:avLst/>
          </a:prstGeom>
          <a:solidFill>
            <a:srgbClr val="FFFFFF"/>
          </a:solidFill>
          <a:ln w="38100" cap="sq"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Administrative Assistant II</a:t>
            </a:r>
          </a:p>
        </p:txBody>
      </p:sp>
      <p:cxnSp>
        <p:nvCxnSpPr>
          <p:cNvPr id="27" name="Straight Connector 26">
            <a:extLst>
              <a:ext uri="{FF2B5EF4-FFF2-40B4-BE49-F238E27FC236}">
                <a16:creationId xmlns:a16="http://schemas.microsoft.com/office/drawing/2014/main" id="{102BC0E5-AF29-3E14-1CAC-56B19B986B88}"/>
              </a:ext>
            </a:extLst>
          </p:cNvPr>
          <p:cNvCxnSpPr/>
          <p:nvPr/>
        </p:nvCxnSpPr>
        <p:spPr bwMode="auto">
          <a:xfrm flipH="1">
            <a:off x="4523787" y="5900483"/>
            <a:ext cx="457200" cy="0"/>
          </a:xfrm>
          <a:prstGeom prst="line">
            <a:avLst/>
          </a:prstGeom>
          <a:solidFill>
            <a:srgbClr val="0099CC"/>
          </a:solidFill>
          <a:ln w="28575" cap="sq"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7887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4</a:t>
            </a:fld>
            <a:endParaRPr lang="en-US" dirty="0"/>
          </a:p>
        </p:txBody>
      </p:sp>
      <p:sp>
        <p:nvSpPr>
          <p:cNvPr id="23" name="Title 1"/>
          <p:cNvSpPr txBox="1">
            <a:spLocks/>
          </p:cNvSpPr>
          <p:nvPr/>
        </p:nvSpPr>
        <p:spPr bwMode="auto">
          <a:xfrm>
            <a:off x="361122" y="46707"/>
            <a:ext cx="8417585" cy="762000"/>
          </a:xfrm>
          <a:prstGeom prst="rect">
            <a:avLst/>
          </a:prstGeom>
          <a:solidFill>
            <a:schemeClr val="accent1">
              <a:lumMod val="75000"/>
            </a:schemeClr>
          </a:solidFill>
          <a:ln>
            <a:noFill/>
          </a:ln>
          <a:effec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schemeClr val="bg1"/>
                </a:solidFill>
                <a:effectLst/>
                <a:uLnTx/>
                <a:uFillTx/>
                <a:latin typeface="Calibri Light" panose="020F0302020204030204" pitchFamily="34" charset="0"/>
                <a:cs typeface="Calibri Light" panose="020F0302020204030204" pitchFamily="34" charset="0"/>
              </a:rPr>
              <a:t>Bureau of Voting Systems Certification</a:t>
            </a:r>
          </a:p>
        </p:txBody>
      </p:sp>
      <p:sp>
        <p:nvSpPr>
          <p:cNvPr id="24" name="Content Placeholder 2"/>
          <p:cNvSpPr txBox="1">
            <a:spLocks/>
          </p:cNvSpPr>
          <p:nvPr/>
        </p:nvSpPr>
        <p:spPr bwMode="auto">
          <a:xfrm>
            <a:off x="361122" y="967246"/>
            <a:ext cx="8534400" cy="5178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40000"/>
              </a:spcBef>
              <a:spcAft>
                <a:spcPct val="0"/>
              </a:spcAft>
              <a:buClr>
                <a:srgbClr val="000000"/>
              </a:buClr>
              <a:buChar char="•"/>
              <a:defRPr sz="2400">
                <a:solidFill>
                  <a:srgbClr val="000000"/>
                </a:solidFill>
                <a:latin typeface="+mn-lt"/>
                <a:ea typeface="+mn-ea"/>
                <a:cs typeface="+mn-cs"/>
              </a:defRPr>
            </a:lvl1pPr>
            <a:lvl2pPr marL="742950" indent="-285750" algn="l" rtl="0" eaLnBrk="1" fontAlgn="base" hangingPunct="1">
              <a:spcBef>
                <a:spcPct val="20000"/>
              </a:spcBef>
              <a:spcAft>
                <a:spcPct val="0"/>
              </a:spcAft>
              <a:buClr>
                <a:srgbClr val="000000"/>
              </a:buClr>
              <a:buFont typeface="Century Gothic" pitchFamily="34" charset="0"/>
              <a:buChar char="−"/>
              <a:defRPr sz="2200">
                <a:solidFill>
                  <a:srgbClr val="000000"/>
                </a:solidFill>
                <a:latin typeface="+mn-lt"/>
              </a:defRPr>
            </a:lvl2pPr>
            <a:lvl3pPr marL="1143000" indent="-228600" algn="l" rtl="0" eaLnBrk="1" fontAlgn="base" hangingPunct="1">
              <a:spcBef>
                <a:spcPct val="20000"/>
              </a:spcBef>
              <a:spcAft>
                <a:spcPct val="0"/>
              </a:spcAft>
              <a:buClr>
                <a:srgbClr val="000000"/>
              </a:buClr>
              <a:buChar char="•"/>
              <a:defRPr sz="2000">
                <a:solidFill>
                  <a:srgbClr val="000000"/>
                </a:solidFill>
                <a:latin typeface="+mn-lt"/>
              </a:defRPr>
            </a:lvl3pPr>
            <a:lvl4pPr marL="1600200" indent="-228600" algn="l" rtl="0" eaLnBrk="1" fontAlgn="base" hangingPunct="1">
              <a:spcBef>
                <a:spcPct val="20000"/>
              </a:spcBef>
              <a:spcAft>
                <a:spcPct val="0"/>
              </a:spcAft>
              <a:buClr>
                <a:srgbClr val="000000"/>
              </a:buClr>
              <a:buFont typeface="Century Gothic" pitchFamily="34" charset="0"/>
              <a:buChar char="−"/>
              <a:defRPr>
                <a:solidFill>
                  <a:srgbClr val="000000"/>
                </a:solidFill>
                <a:latin typeface="+mn-lt"/>
              </a:defRPr>
            </a:lvl4pPr>
            <a:lvl5pPr marL="2057400" indent="-228600" algn="l" rtl="0" eaLnBrk="1" fontAlgn="base" hangingPunct="1">
              <a:spcBef>
                <a:spcPct val="20000"/>
              </a:spcBef>
              <a:spcAft>
                <a:spcPct val="0"/>
              </a:spcAft>
              <a:buClr>
                <a:srgbClr val="000000"/>
              </a:buClr>
              <a:buChar char="•"/>
              <a:defRPr>
                <a:solidFill>
                  <a:srgbClr val="000000"/>
                </a:solidFill>
                <a:latin typeface="+mn-lt"/>
              </a:defRPr>
            </a:lvl5pPr>
            <a:lvl6pPr marL="2514600" indent="-228600" algn="l" rtl="0" eaLnBrk="1" fontAlgn="base" hangingPunct="1">
              <a:spcBef>
                <a:spcPct val="20000"/>
              </a:spcBef>
              <a:spcAft>
                <a:spcPct val="0"/>
              </a:spcAft>
              <a:buClr>
                <a:srgbClr val="000000"/>
              </a:buClr>
              <a:buChar char="•"/>
              <a:defRPr>
                <a:solidFill>
                  <a:srgbClr val="000000"/>
                </a:solidFill>
                <a:latin typeface="+mn-lt"/>
              </a:defRPr>
            </a:lvl6pPr>
            <a:lvl7pPr marL="2971800" indent="-228600" algn="l" rtl="0" eaLnBrk="1" fontAlgn="base" hangingPunct="1">
              <a:spcBef>
                <a:spcPct val="20000"/>
              </a:spcBef>
              <a:spcAft>
                <a:spcPct val="0"/>
              </a:spcAft>
              <a:buClr>
                <a:srgbClr val="000000"/>
              </a:buClr>
              <a:buChar char="•"/>
              <a:defRPr>
                <a:solidFill>
                  <a:srgbClr val="000000"/>
                </a:solidFill>
                <a:latin typeface="+mn-lt"/>
              </a:defRPr>
            </a:lvl7pPr>
            <a:lvl8pPr marL="3429000" indent="-228600" algn="l" rtl="0" eaLnBrk="1" fontAlgn="base" hangingPunct="1">
              <a:spcBef>
                <a:spcPct val="20000"/>
              </a:spcBef>
              <a:spcAft>
                <a:spcPct val="0"/>
              </a:spcAft>
              <a:buClr>
                <a:srgbClr val="000000"/>
              </a:buClr>
              <a:buChar char="•"/>
              <a:defRPr>
                <a:solidFill>
                  <a:srgbClr val="000000"/>
                </a:solidFill>
                <a:latin typeface="+mn-lt"/>
              </a:defRPr>
            </a:lvl8pPr>
            <a:lvl9pPr marL="3886200" indent="-228600" algn="l" rtl="0" eaLnBrk="1" fontAlgn="base" hangingPunct="1">
              <a:spcBef>
                <a:spcPct val="20000"/>
              </a:spcBef>
              <a:spcAft>
                <a:spcPct val="0"/>
              </a:spcAft>
              <a:buClr>
                <a:srgbClr val="000000"/>
              </a:buClr>
              <a:buChar char="•"/>
              <a:defRPr>
                <a:solidFill>
                  <a:srgbClr val="000000"/>
                </a:solidFill>
                <a:latin typeface="+mn-lt"/>
              </a:defRPr>
            </a:lvl9pPr>
          </a:lstStyle>
          <a:p>
            <a:pPr>
              <a:buClr>
                <a:srgbClr val="92D050"/>
              </a:buClr>
              <a:buFont typeface="Wingdings" panose="05000000000000000000" pitchFamily="2" charset="2"/>
              <a:buChar char="§"/>
            </a:pPr>
            <a:endParaRPr lang="en-US" sz="2300" kern="0" dirty="0">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ABDE72A3-28FC-B752-38A3-6A26AE914B35}"/>
              </a:ext>
            </a:extLst>
          </p:cNvPr>
          <p:cNvGraphicFramePr/>
          <p:nvPr>
            <p:extLst>
              <p:ext uri="{D42A27DB-BD31-4B8C-83A1-F6EECF244321}">
                <p14:modId xmlns:p14="http://schemas.microsoft.com/office/powerpoint/2010/main" val="4294867086"/>
              </p:ext>
            </p:extLst>
          </p:nvPr>
        </p:nvGraphicFramePr>
        <p:xfrm>
          <a:off x="248478" y="996074"/>
          <a:ext cx="8508822" cy="512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344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lstStyle/>
          <a:p>
            <a:r>
              <a:rPr lang="en-US" dirty="0"/>
              <a:t>Voting Systems Certification Process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r>
              <a:rPr lang="en-US" dirty="0"/>
              <a:t>Summary</a:t>
            </a:r>
          </a:p>
        </p:txBody>
      </p:sp>
      <p:sp>
        <p:nvSpPr>
          <p:cNvPr id="2" name="Slide Number Placeholder 1"/>
          <p:cNvSpPr>
            <a:spLocks noGrp="1"/>
          </p:cNvSpPr>
          <p:nvPr>
            <p:ph type="sldNum" sz="quarter" idx="12"/>
          </p:nvPr>
        </p:nvSpPr>
        <p:spPr/>
        <p:txBody>
          <a:bodyPr/>
          <a:lstStyle/>
          <a:p>
            <a:fld id="{BE2C44BA-4019-4B7F-9034-D2C3D3821983}" type="slidenum">
              <a:rPr lang="en-US" smtClean="0"/>
              <a:t>5</a:t>
            </a:fld>
            <a:endParaRPr lang="en-US" dirty="0"/>
          </a:p>
        </p:txBody>
      </p:sp>
    </p:spTree>
    <p:extLst>
      <p:ext uri="{BB962C8B-B14F-4D97-AF65-F5344CB8AC3E}">
        <p14:creationId xmlns:p14="http://schemas.microsoft.com/office/powerpoint/2010/main" val="2433666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58495-35D0-5A93-641D-40A01E4CD40D}"/>
              </a:ext>
            </a:extLst>
          </p:cNvPr>
          <p:cNvSpPr>
            <a:spLocks noGrp="1"/>
          </p:cNvSpPr>
          <p:nvPr>
            <p:ph type="title"/>
          </p:nvPr>
        </p:nvSpPr>
        <p:spPr/>
        <p:txBody>
          <a:bodyPr/>
          <a:lstStyle/>
          <a:p>
            <a:r>
              <a:rPr lang="en-US" b="1" dirty="0">
                <a:solidFill>
                  <a:schemeClr val="accent2">
                    <a:lumMod val="75000"/>
                  </a:schemeClr>
                </a:solidFill>
              </a:rPr>
              <a:t>Voting System - Components</a:t>
            </a:r>
          </a:p>
        </p:txBody>
      </p:sp>
      <p:sp>
        <p:nvSpPr>
          <p:cNvPr id="4" name="Content Placeholder 3">
            <a:extLst>
              <a:ext uri="{FF2B5EF4-FFF2-40B4-BE49-F238E27FC236}">
                <a16:creationId xmlns:a16="http://schemas.microsoft.com/office/drawing/2014/main" id="{06098AA1-582C-CCF9-4D0D-68423731C5C5}"/>
              </a:ext>
            </a:extLst>
          </p:cNvPr>
          <p:cNvSpPr>
            <a:spLocks noGrp="1"/>
          </p:cNvSpPr>
          <p:nvPr>
            <p:ph idx="1"/>
          </p:nvPr>
        </p:nvSpPr>
        <p:spPr/>
        <p:txBody>
          <a:bodyPr/>
          <a:lstStyle/>
          <a:p>
            <a:pPr marL="227013" marR="0" lvl="0" indent="-227013" algn="l" defTabSz="914400" rtl="0" eaLnBrk="1" fontAlgn="auto" latinLnBrk="0" hangingPunct="1">
              <a:lnSpc>
                <a:spcPct val="150000"/>
              </a:lnSpc>
              <a:spcBef>
                <a:spcPts val="0"/>
              </a:spcBef>
              <a:spcAft>
                <a:spcPts val="0"/>
              </a:spcAft>
              <a:buClr>
                <a:srgbClr val="92D050"/>
              </a:buClr>
              <a:buSzTx/>
              <a:buFont typeface="Wingdings" panose="05000000000000000000" pitchFamily="2" charset="2"/>
              <a:buChar char="§"/>
              <a:tabLst>
                <a:tab pos="8229600" alg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voting system consists of all of the components necessary to cast, process, and tabulate votes. At minimum, </a:t>
            </a:r>
          </a:p>
          <a:p>
            <a:pPr marL="457200" marR="0" lvl="1" indent="0" algn="l" defTabSz="914400" rtl="0" eaLnBrk="1" fontAlgn="auto" latinLnBrk="0" hangingPunct="1">
              <a:lnSpc>
                <a:spcPct val="150000"/>
              </a:lnSpc>
              <a:spcBef>
                <a:spcPts val="0"/>
              </a:spcBef>
              <a:spcAft>
                <a:spcPts val="0"/>
              </a:spcAft>
              <a:buClr>
                <a:srgbClr val="92D050"/>
              </a:buClr>
              <a:buSzTx/>
              <a:buFont typeface="Courier New" panose="02070309020205020404" pitchFamily="49" charset="0"/>
              <a:buChar char="o"/>
              <a:tabLst>
                <a:tab pos="8229600" alg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vote tabulator that scans/records paper ballots</a:t>
            </a:r>
          </a:p>
          <a:p>
            <a:pPr marL="457200" marR="0" lvl="1" indent="0" algn="l" defTabSz="914400" rtl="0" eaLnBrk="1" fontAlgn="auto" latinLnBrk="0" hangingPunct="1">
              <a:lnSpc>
                <a:spcPct val="150000"/>
              </a:lnSpc>
              <a:spcBef>
                <a:spcPts val="0"/>
              </a:spcBef>
              <a:spcAft>
                <a:spcPts val="0"/>
              </a:spcAft>
              <a:buClr>
                <a:srgbClr val="92D050"/>
              </a:buClr>
              <a:buSzTx/>
              <a:buFont typeface="Courier New" panose="02070309020205020404" pitchFamily="49" charset="0"/>
              <a:buChar char="o"/>
              <a:tabLst>
                <a:tab pos="8229600" alg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 ADA device, </a:t>
            </a:r>
          </a:p>
          <a:p>
            <a:pPr marL="457200" marR="0" lvl="1" indent="0" algn="l" defTabSz="914400" rtl="0" eaLnBrk="1" fontAlgn="auto" latinLnBrk="0" hangingPunct="1">
              <a:lnSpc>
                <a:spcPct val="150000"/>
              </a:lnSpc>
              <a:spcBef>
                <a:spcPts val="0"/>
              </a:spcBef>
              <a:spcAft>
                <a:spcPts val="0"/>
              </a:spcAft>
              <a:buClr>
                <a:srgbClr val="92D050"/>
              </a:buClr>
              <a:buSzTx/>
              <a:buFont typeface="Courier New" panose="02070309020205020404" pitchFamily="49" charset="0"/>
              <a:buChar char="o"/>
              <a:tabLst>
                <a:tab pos="8229600" alg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 election management system. </a:t>
            </a:r>
          </a:p>
          <a:p>
            <a:pPr marL="457200" marR="0" lvl="1" indent="0" algn="l" defTabSz="914400" rtl="0" eaLnBrk="1" fontAlgn="auto" latinLnBrk="0" hangingPunct="1">
              <a:lnSpc>
                <a:spcPct val="150000"/>
              </a:lnSpc>
              <a:spcBef>
                <a:spcPts val="0"/>
              </a:spcBef>
              <a:spcAft>
                <a:spcPts val="0"/>
              </a:spcAft>
              <a:buClr>
                <a:srgbClr val="92D050"/>
              </a:buClr>
              <a:buSzTx/>
              <a:buFont typeface="Courier New" panose="02070309020205020404" pitchFamily="49" charset="0"/>
              <a:buChar char="o"/>
              <a:tabLst>
                <a:tab pos="8229600" alg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high-speed (central count) scanner (optional).</a:t>
            </a:r>
          </a:p>
          <a:p>
            <a:pPr marL="0" marR="0" lvl="0" indent="0" algn="l" defTabSz="914400" rtl="0" eaLnBrk="1" fontAlgn="auto" latinLnBrk="0" hangingPunct="1">
              <a:lnSpc>
                <a:spcPct val="150000"/>
              </a:lnSpc>
              <a:spcBef>
                <a:spcPts val="0"/>
              </a:spcBef>
              <a:spcAft>
                <a:spcPts val="0"/>
              </a:spcAft>
              <a:buClr>
                <a:srgbClr val="92D050"/>
              </a:buClr>
              <a:buSzTx/>
              <a:buFontTx/>
              <a:buNone/>
              <a:tabLst>
                <a:tab pos="8229600" algn="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6</a:t>
            </a:fld>
            <a:endParaRPr lang="en-US" dirty="0"/>
          </a:p>
        </p:txBody>
      </p:sp>
    </p:spTree>
    <p:extLst>
      <p:ext uri="{BB962C8B-B14F-4D97-AF65-F5344CB8AC3E}">
        <p14:creationId xmlns:p14="http://schemas.microsoft.com/office/powerpoint/2010/main" val="3415042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7</a:t>
            </a:fld>
            <a:endParaRPr lang="en-US" dirty="0"/>
          </a:p>
        </p:txBody>
      </p:sp>
      <p:sp>
        <p:nvSpPr>
          <p:cNvPr id="23" name="Title 1"/>
          <p:cNvSpPr txBox="1">
            <a:spLocks/>
          </p:cNvSpPr>
          <p:nvPr/>
        </p:nvSpPr>
        <p:spPr bwMode="auto">
          <a:xfrm>
            <a:off x="703384" y="27709"/>
            <a:ext cx="8142441" cy="91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0" cap="none" spc="0" normalizeH="0" baseline="0" noProof="0" dirty="0">
                <a:ln>
                  <a:noFill/>
                </a:ln>
                <a:solidFill>
                  <a:schemeClr val="accent2">
                    <a:lumMod val="75000"/>
                  </a:schemeClr>
                </a:solidFill>
                <a:effectLst/>
                <a:uLnTx/>
                <a:uFillTx/>
                <a:cs typeface="Calibri" panose="020F0502020204030204" pitchFamily="34" charset="0"/>
              </a:rPr>
              <a:t>Process</a:t>
            </a:r>
          </a:p>
        </p:txBody>
      </p:sp>
      <p:sp>
        <p:nvSpPr>
          <p:cNvPr id="24" name="Content Placeholder 2"/>
          <p:cNvSpPr txBox="1">
            <a:spLocks/>
          </p:cNvSpPr>
          <p:nvPr/>
        </p:nvSpPr>
        <p:spPr bwMode="auto">
          <a:xfrm>
            <a:off x="703384" y="946122"/>
            <a:ext cx="7516168" cy="5393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40000"/>
              </a:spcBef>
              <a:spcAft>
                <a:spcPct val="0"/>
              </a:spcAft>
              <a:buClr>
                <a:srgbClr val="000000"/>
              </a:buClr>
              <a:buChar char="•"/>
              <a:defRPr sz="2400">
                <a:solidFill>
                  <a:srgbClr val="000000"/>
                </a:solidFill>
                <a:latin typeface="+mn-lt"/>
                <a:ea typeface="+mn-ea"/>
                <a:cs typeface="+mn-cs"/>
              </a:defRPr>
            </a:lvl1pPr>
            <a:lvl2pPr marL="742950" indent="-285750" algn="l" rtl="0" eaLnBrk="1" fontAlgn="base" hangingPunct="1">
              <a:spcBef>
                <a:spcPct val="20000"/>
              </a:spcBef>
              <a:spcAft>
                <a:spcPct val="0"/>
              </a:spcAft>
              <a:buClr>
                <a:srgbClr val="000000"/>
              </a:buClr>
              <a:buFont typeface="Century Gothic" pitchFamily="34" charset="0"/>
              <a:buChar char="−"/>
              <a:defRPr sz="2200">
                <a:solidFill>
                  <a:srgbClr val="000000"/>
                </a:solidFill>
                <a:latin typeface="+mn-lt"/>
              </a:defRPr>
            </a:lvl2pPr>
            <a:lvl3pPr marL="1143000" indent="-228600" algn="l" rtl="0" eaLnBrk="1" fontAlgn="base" hangingPunct="1">
              <a:spcBef>
                <a:spcPct val="20000"/>
              </a:spcBef>
              <a:spcAft>
                <a:spcPct val="0"/>
              </a:spcAft>
              <a:buClr>
                <a:srgbClr val="000000"/>
              </a:buClr>
              <a:buChar char="•"/>
              <a:defRPr sz="2000">
                <a:solidFill>
                  <a:srgbClr val="000000"/>
                </a:solidFill>
                <a:latin typeface="+mn-lt"/>
              </a:defRPr>
            </a:lvl3pPr>
            <a:lvl4pPr marL="1600200" indent="-228600" algn="l" rtl="0" eaLnBrk="1" fontAlgn="base" hangingPunct="1">
              <a:spcBef>
                <a:spcPct val="20000"/>
              </a:spcBef>
              <a:spcAft>
                <a:spcPct val="0"/>
              </a:spcAft>
              <a:buClr>
                <a:srgbClr val="000000"/>
              </a:buClr>
              <a:buFont typeface="Century Gothic" pitchFamily="34" charset="0"/>
              <a:buChar char="−"/>
              <a:defRPr>
                <a:solidFill>
                  <a:srgbClr val="000000"/>
                </a:solidFill>
                <a:latin typeface="+mn-lt"/>
              </a:defRPr>
            </a:lvl4pPr>
            <a:lvl5pPr marL="2057400" indent="-228600" algn="l" rtl="0" eaLnBrk="1" fontAlgn="base" hangingPunct="1">
              <a:spcBef>
                <a:spcPct val="20000"/>
              </a:spcBef>
              <a:spcAft>
                <a:spcPct val="0"/>
              </a:spcAft>
              <a:buClr>
                <a:srgbClr val="000000"/>
              </a:buClr>
              <a:buChar char="•"/>
              <a:defRPr>
                <a:solidFill>
                  <a:srgbClr val="000000"/>
                </a:solidFill>
                <a:latin typeface="+mn-lt"/>
              </a:defRPr>
            </a:lvl5pPr>
            <a:lvl6pPr marL="2514600" indent="-228600" algn="l" rtl="0" eaLnBrk="1" fontAlgn="base" hangingPunct="1">
              <a:spcBef>
                <a:spcPct val="20000"/>
              </a:spcBef>
              <a:spcAft>
                <a:spcPct val="0"/>
              </a:spcAft>
              <a:buClr>
                <a:srgbClr val="000000"/>
              </a:buClr>
              <a:buChar char="•"/>
              <a:defRPr>
                <a:solidFill>
                  <a:srgbClr val="000000"/>
                </a:solidFill>
                <a:latin typeface="+mn-lt"/>
              </a:defRPr>
            </a:lvl6pPr>
            <a:lvl7pPr marL="2971800" indent="-228600" algn="l" rtl="0" eaLnBrk="1" fontAlgn="base" hangingPunct="1">
              <a:spcBef>
                <a:spcPct val="20000"/>
              </a:spcBef>
              <a:spcAft>
                <a:spcPct val="0"/>
              </a:spcAft>
              <a:buClr>
                <a:srgbClr val="000000"/>
              </a:buClr>
              <a:buChar char="•"/>
              <a:defRPr>
                <a:solidFill>
                  <a:srgbClr val="000000"/>
                </a:solidFill>
                <a:latin typeface="+mn-lt"/>
              </a:defRPr>
            </a:lvl7pPr>
            <a:lvl8pPr marL="3429000" indent="-228600" algn="l" rtl="0" eaLnBrk="1" fontAlgn="base" hangingPunct="1">
              <a:spcBef>
                <a:spcPct val="20000"/>
              </a:spcBef>
              <a:spcAft>
                <a:spcPct val="0"/>
              </a:spcAft>
              <a:buClr>
                <a:srgbClr val="000000"/>
              </a:buClr>
              <a:buChar char="•"/>
              <a:defRPr>
                <a:solidFill>
                  <a:srgbClr val="000000"/>
                </a:solidFill>
                <a:latin typeface="+mn-lt"/>
              </a:defRPr>
            </a:lvl8pPr>
            <a:lvl9pPr marL="3886200" indent="-228600" algn="l" rtl="0" eaLnBrk="1" fontAlgn="base" hangingPunct="1">
              <a:spcBef>
                <a:spcPct val="20000"/>
              </a:spcBef>
              <a:spcAft>
                <a:spcPct val="0"/>
              </a:spcAft>
              <a:buClr>
                <a:srgbClr val="000000"/>
              </a:buClr>
              <a:buChar char="•"/>
              <a:defRPr>
                <a:solidFill>
                  <a:srgbClr val="000000"/>
                </a:solidFill>
                <a:latin typeface="+mn-lt"/>
              </a:defRPr>
            </a:lvl9pPr>
          </a:lstStyle>
          <a:p>
            <a:pPr marL="0" lvl="0" indent="0" fontAlgn="auto">
              <a:spcBef>
                <a:spcPts val="0"/>
              </a:spcBef>
              <a:spcAft>
                <a:spcPts val="0"/>
              </a:spcAft>
              <a:buClr>
                <a:srgbClr val="92D050"/>
              </a:buClr>
              <a:buNone/>
              <a:tabLst>
                <a:tab pos="8229600" algn="r"/>
              </a:tabLst>
            </a:pPr>
            <a:endParaRPr lang="en-US" sz="3000" dirty="0">
              <a:solidFill>
                <a:prstClr val="black"/>
              </a:solidFill>
            </a:endParaRPr>
          </a:p>
          <a:p>
            <a:pPr marL="0" indent="0" algn="r">
              <a:buFontTx/>
              <a:buNone/>
            </a:pPr>
            <a:endParaRPr lang="en-US" sz="1300" kern="0" dirty="0">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E3156F71-DB73-B44A-6267-577AF68AC709}"/>
              </a:ext>
            </a:extLst>
          </p:cNvPr>
          <p:cNvGraphicFramePr/>
          <p:nvPr>
            <p:extLst>
              <p:ext uri="{D42A27DB-BD31-4B8C-83A1-F6EECF244321}">
                <p14:modId xmlns:p14="http://schemas.microsoft.com/office/powerpoint/2010/main" val="3796415433"/>
              </p:ext>
            </p:extLst>
          </p:nvPr>
        </p:nvGraphicFramePr>
        <p:xfrm>
          <a:off x="703384" y="1066068"/>
          <a:ext cx="7586506" cy="5273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2415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5161" y="3482147"/>
            <a:ext cx="2204812" cy="2853286"/>
          </a:xfrm>
          <a:prstGeom prst="rect">
            <a:avLst/>
          </a:prstGeom>
          <a:solidFill>
            <a:schemeClr val="accent2"/>
          </a:solidFill>
          <a:ln w="38100">
            <a:solidFill>
              <a:schemeClr val="tx1"/>
            </a:solidFill>
          </a:ln>
        </p:spPr>
      </p:pic>
      <p:sp>
        <p:nvSpPr>
          <p:cNvPr id="3" name="Title 2">
            <a:extLst>
              <a:ext uri="{FF2B5EF4-FFF2-40B4-BE49-F238E27FC236}">
                <a16:creationId xmlns:a16="http://schemas.microsoft.com/office/drawing/2014/main" id="{6DE28E0F-F7BE-792A-7F5B-6C8BFF992282}"/>
              </a:ext>
            </a:extLst>
          </p:cNvPr>
          <p:cNvSpPr>
            <a:spLocks noGrp="1"/>
          </p:cNvSpPr>
          <p:nvPr>
            <p:ph type="title"/>
          </p:nvPr>
        </p:nvSpPr>
        <p:spPr/>
        <p:txBody>
          <a:bodyPr/>
          <a:lstStyle/>
          <a:p>
            <a:r>
              <a:rPr lang="en-US" b="1" dirty="0">
                <a:solidFill>
                  <a:schemeClr val="accent2">
                    <a:lumMod val="75000"/>
                  </a:schemeClr>
                </a:solidFill>
              </a:rPr>
              <a:t>Approval and Certification</a:t>
            </a:r>
          </a:p>
        </p:txBody>
      </p:sp>
      <p:sp>
        <p:nvSpPr>
          <p:cNvPr id="4" name="Content Placeholder 3">
            <a:extLst>
              <a:ext uri="{FF2B5EF4-FFF2-40B4-BE49-F238E27FC236}">
                <a16:creationId xmlns:a16="http://schemas.microsoft.com/office/drawing/2014/main" id="{526F9FD8-B4C2-AADE-3633-76929F3C50EC}"/>
              </a:ext>
            </a:extLst>
          </p:cNvPr>
          <p:cNvSpPr>
            <a:spLocks noGrp="1"/>
          </p:cNvSpPr>
          <p:nvPr>
            <p:ph idx="1"/>
          </p:nvPr>
        </p:nvSpPr>
        <p:spPr>
          <a:xfrm>
            <a:off x="822959" y="1845734"/>
            <a:ext cx="7543801" cy="3475203"/>
          </a:xfrm>
        </p:spPr>
        <p:txBody>
          <a:bodyPr/>
          <a:lstStyle/>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8</a:t>
            </a:fld>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4130" y="1915402"/>
            <a:ext cx="2635411" cy="2036454"/>
          </a:xfrm>
          <a:prstGeom prst="rect">
            <a:avLst/>
          </a:prstGeom>
          <a:ln w="38100">
            <a:solidFill>
              <a:schemeClr val="tx1"/>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8591" y="1892225"/>
            <a:ext cx="2181997" cy="2823761"/>
          </a:xfrm>
          <a:prstGeom prst="rect">
            <a:avLst/>
          </a:prstGeom>
          <a:ln w="57150">
            <a:solidFill>
              <a:schemeClr val="tx1"/>
            </a:solidFill>
          </a:ln>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76024" y="2497177"/>
            <a:ext cx="2181997" cy="2823760"/>
          </a:xfrm>
          <a:prstGeom prst="rect">
            <a:avLst/>
          </a:prstGeom>
          <a:ln w="57150">
            <a:solidFill>
              <a:schemeClr val="tx1"/>
            </a:solidFill>
          </a:ln>
        </p:spPr>
      </p:pic>
    </p:spTree>
    <p:extLst>
      <p:ext uri="{BB962C8B-B14F-4D97-AF65-F5344CB8AC3E}">
        <p14:creationId xmlns:p14="http://schemas.microsoft.com/office/powerpoint/2010/main" val="4009617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lstStyle/>
          <a:p>
            <a:r>
              <a:rPr lang="en-US" dirty="0"/>
              <a:t>Certified Voting Systems in Florida</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9</a:t>
            </a:fld>
            <a:endParaRPr lang="en-US" dirty="0"/>
          </a:p>
        </p:txBody>
      </p:sp>
    </p:spTree>
    <p:extLst>
      <p:ext uri="{BB962C8B-B14F-4D97-AF65-F5344CB8AC3E}">
        <p14:creationId xmlns:p14="http://schemas.microsoft.com/office/powerpoint/2010/main" val="564255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10</a:t>
            </a:fld>
            <a:endParaRPr lang="en-US" dirty="0"/>
          </a:p>
        </p:txBody>
      </p:sp>
      <p:grpSp>
        <p:nvGrpSpPr>
          <p:cNvPr id="5" name="Group 1"/>
          <p:cNvGrpSpPr>
            <a:grpSpLocks/>
          </p:cNvGrpSpPr>
          <p:nvPr/>
        </p:nvGrpSpPr>
        <p:grpSpPr bwMode="auto">
          <a:xfrm>
            <a:off x="592975" y="892233"/>
            <a:ext cx="8010682" cy="5643634"/>
            <a:chOff x="304800" y="127000"/>
            <a:chExt cx="8685213" cy="6913563"/>
          </a:xfrm>
        </p:grpSpPr>
        <p:sp>
          <p:nvSpPr>
            <p:cNvPr id="6" name="Freeform 244"/>
            <p:cNvSpPr>
              <a:spLocks/>
            </p:cNvSpPr>
            <p:nvPr/>
          </p:nvSpPr>
          <p:spPr bwMode="auto">
            <a:xfrm>
              <a:off x="7232650" y="5103813"/>
              <a:ext cx="777875" cy="596900"/>
            </a:xfrm>
            <a:custGeom>
              <a:avLst/>
              <a:gdLst>
                <a:gd name="T0" fmla="*/ 2147483646 w 490"/>
                <a:gd name="T1" fmla="*/ 2147483646 h 376"/>
                <a:gd name="T2" fmla="*/ 2147483646 w 490"/>
                <a:gd name="T3" fmla="*/ 0 h 376"/>
                <a:gd name="T4" fmla="*/ 2147483646 w 490"/>
                <a:gd name="T5" fmla="*/ 2147483646 h 376"/>
                <a:gd name="T6" fmla="*/ 0 w 490"/>
                <a:gd name="T7" fmla="*/ 2147483646 h 376"/>
                <a:gd name="T8" fmla="*/ 2147483646 w 490"/>
                <a:gd name="T9" fmla="*/ 2147483646 h 376"/>
                <a:gd name="T10" fmla="*/ 2147483646 w 490"/>
                <a:gd name="T11" fmla="*/ 2147483646 h 376"/>
                <a:gd name="T12" fmla="*/ 2147483646 w 490"/>
                <a:gd name="T13" fmla="*/ 2147483646 h 3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0" h="376">
                  <a:moveTo>
                    <a:pt x="483" y="42"/>
                  </a:moveTo>
                  <a:lnTo>
                    <a:pt x="436" y="0"/>
                  </a:lnTo>
                  <a:lnTo>
                    <a:pt x="3" y="3"/>
                  </a:lnTo>
                  <a:lnTo>
                    <a:pt x="0" y="187"/>
                  </a:lnTo>
                  <a:lnTo>
                    <a:pt x="192" y="186"/>
                  </a:lnTo>
                  <a:lnTo>
                    <a:pt x="192" y="376"/>
                  </a:lnTo>
                  <a:lnTo>
                    <a:pt x="490" y="376"/>
                  </a:lnTo>
                </a:path>
              </a:pathLst>
            </a:custGeom>
            <a:solidFill>
              <a:srgbClr val="FFFF99"/>
            </a:solidFill>
            <a:ln w="12700">
              <a:solidFill>
                <a:schemeClr val="tx1"/>
              </a:solidFill>
              <a:round/>
              <a:headEnd type="none" w="sm" len="sm"/>
              <a:tailEnd type="none" w="sm" len="sm"/>
            </a:ln>
          </p:spPr>
          <p:txBody>
            <a:bodyPr/>
            <a:lstStyle/>
            <a:p>
              <a:endParaRPr lang="en-US" sz="1688" dirty="0"/>
            </a:p>
          </p:txBody>
        </p:sp>
        <p:sp>
          <p:nvSpPr>
            <p:cNvPr id="7" name="Rectangle 81" descr="5%"/>
            <p:cNvSpPr>
              <a:spLocks noChangeArrowheads="1"/>
            </p:cNvSpPr>
            <p:nvPr/>
          </p:nvSpPr>
          <p:spPr bwMode="auto">
            <a:xfrm>
              <a:off x="304800" y="228600"/>
              <a:ext cx="533400"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Escambia</a:t>
              </a:r>
            </a:p>
          </p:txBody>
        </p:sp>
        <p:sp>
          <p:nvSpPr>
            <p:cNvPr id="8" name="Freeform 6"/>
            <p:cNvSpPr>
              <a:spLocks/>
            </p:cNvSpPr>
            <p:nvPr/>
          </p:nvSpPr>
          <p:spPr bwMode="auto">
            <a:xfrm>
              <a:off x="8004175" y="5629275"/>
              <a:ext cx="930275" cy="417513"/>
            </a:xfrm>
            <a:custGeom>
              <a:avLst/>
              <a:gdLst>
                <a:gd name="T0" fmla="*/ 2147483646 w 586"/>
                <a:gd name="T1" fmla="*/ 2147483646 h 263"/>
                <a:gd name="T2" fmla="*/ 2147483646 w 586"/>
                <a:gd name="T3" fmla="*/ 2147483646 h 263"/>
                <a:gd name="T4" fmla="*/ 2147483646 w 586"/>
                <a:gd name="T5" fmla="*/ 2147483646 h 263"/>
                <a:gd name="T6" fmla="*/ 2147483646 w 586"/>
                <a:gd name="T7" fmla="*/ 2147483646 h 263"/>
                <a:gd name="T8" fmla="*/ 2147483646 w 586"/>
                <a:gd name="T9" fmla="*/ 2147483646 h 263"/>
                <a:gd name="T10" fmla="*/ 0 w 586"/>
                <a:gd name="T11" fmla="*/ 0 h 263"/>
                <a:gd name="T12" fmla="*/ 2147483646 w 586"/>
                <a:gd name="T13" fmla="*/ 2147483646 h 263"/>
                <a:gd name="T14" fmla="*/ 2147483646 w 586"/>
                <a:gd name="T15" fmla="*/ 2147483646 h 2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6" h="263">
                  <a:moveTo>
                    <a:pt x="541" y="249"/>
                  </a:moveTo>
                  <a:lnTo>
                    <a:pt x="133" y="263"/>
                  </a:lnTo>
                  <a:lnTo>
                    <a:pt x="133" y="248"/>
                  </a:lnTo>
                  <a:lnTo>
                    <a:pt x="2" y="252"/>
                  </a:lnTo>
                  <a:lnTo>
                    <a:pt x="1" y="45"/>
                  </a:lnTo>
                  <a:lnTo>
                    <a:pt x="0" y="0"/>
                  </a:lnTo>
                  <a:lnTo>
                    <a:pt x="586" y="9"/>
                  </a:lnTo>
                  <a:lnTo>
                    <a:pt x="544" y="238"/>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 name="Freeform 5"/>
            <p:cNvSpPr>
              <a:spLocks/>
            </p:cNvSpPr>
            <p:nvPr/>
          </p:nvSpPr>
          <p:spPr bwMode="auto">
            <a:xfrm>
              <a:off x="7904163" y="2698750"/>
              <a:ext cx="598487" cy="1152525"/>
            </a:xfrm>
            <a:custGeom>
              <a:avLst/>
              <a:gdLst>
                <a:gd name="T0" fmla="*/ 2147483646 w 377"/>
                <a:gd name="T1" fmla="*/ 2147483646 h 726"/>
                <a:gd name="T2" fmla="*/ 2147483646 w 377"/>
                <a:gd name="T3" fmla="*/ 2147483646 h 726"/>
                <a:gd name="T4" fmla="*/ 2147483646 w 377"/>
                <a:gd name="T5" fmla="*/ 2147483646 h 726"/>
                <a:gd name="T6" fmla="*/ 2147483646 w 377"/>
                <a:gd name="T7" fmla="*/ 2147483646 h 726"/>
                <a:gd name="T8" fmla="*/ 2147483646 w 377"/>
                <a:gd name="T9" fmla="*/ 2147483646 h 726"/>
                <a:gd name="T10" fmla="*/ 2147483646 w 377"/>
                <a:gd name="T11" fmla="*/ 2147483646 h 726"/>
                <a:gd name="T12" fmla="*/ 2147483646 w 377"/>
                <a:gd name="T13" fmla="*/ 2147483646 h 726"/>
                <a:gd name="T14" fmla="*/ 2147483646 w 377"/>
                <a:gd name="T15" fmla="*/ 2147483646 h 726"/>
                <a:gd name="T16" fmla="*/ 2147483646 w 377"/>
                <a:gd name="T17" fmla="*/ 2147483646 h 726"/>
                <a:gd name="T18" fmla="*/ 2147483646 w 377"/>
                <a:gd name="T19" fmla="*/ 2147483646 h 726"/>
                <a:gd name="T20" fmla="*/ 2147483646 w 377"/>
                <a:gd name="T21" fmla="*/ 2147483646 h 726"/>
                <a:gd name="T22" fmla="*/ 2147483646 w 377"/>
                <a:gd name="T23" fmla="*/ 2147483646 h 726"/>
                <a:gd name="T24" fmla="*/ 2147483646 w 377"/>
                <a:gd name="T25" fmla="*/ 2147483646 h 726"/>
                <a:gd name="T26" fmla="*/ 2147483646 w 377"/>
                <a:gd name="T27" fmla="*/ 2147483646 h 726"/>
                <a:gd name="T28" fmla="*/ 2147483646 w 377"/>
                <a:gd name="T29" fmla="*/ 2147483646 h 726"/>
                <a:gd name="T30" fmla="*/ 2147483646 w 377"/>
                <a:gd name="T31" fmla="*/ 2147483646 h 726"/>
                <a:gd name="T32" fmla="*/ 0 w 377"/>
                <a:gd name="T33" fmla="*/ 2147483646 h 726"/>
                <a:gd name="T34" fmla="*/ 0 w 377"/>
                <a:gd name="T35" fmla="*/ 0 h 726"/>
                <a:gd name="T36" fmla="*/ 2147483646 w 377"/>
                <a:gd name="T37" fmla="*/ 0 h 726"/>
                <a:gd name="T38" fmla="*/ 2147483646 w 377"/>
                <a:gd name="T39" fmla="*/ 2147483646 h 7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77" h="726">
                  <a:moveTo>
                    <a:pt x="280" y="153"/>
                  </a:moveTo>
                  <a:lnTo>
                    <a:pt x="313" y="254"/>
                  </a:lnTo>
                  <a:lnTo>
                    <a:pt x="271" y="288"/>
                  </a:lnTo>
                  <a:lnTo>
                    <a:pt x="261" y="403"/>
                  </a:lnTo>
                  <a:lnTo>
                    <a:pt x="289" y="536"/>
                  </a:lnTo>
                  <a:lnTo>
                    <a:pt x="377" y="692"/>
                  </a:lnTo>
                  <a:lnTo>
                    <a:pt x="334" y="702"/>
                  </a:lnTo>
                  <a:lnTo>
                    <a:pt x="334" y="726"/>
                  </a:lnTo>
                  <a:lnTo>
                    <a:pt x="73" y="726"/>
                  </a:lnTo>
                  <a:lnTo>
                    <a:pt x="78" y="331"/>
                  </a:lnTo>
                  <a:lnTo>
                    <a:pt x="51" y="273"/>
                  </a:lnTo>
                  <a:lnTo>
                    <a:pt x="70" y="232"/>
                  </a:lnTo>
                  <a:lnTo>
                    <a:pt x="54" y="208"/>
                  </a:lnTo>
                  <a:lnTo>
                    <a:pt x="30" y="196"/>
                  </a:lnTo>
                  <a:lnTo>
                    <a:pt x="27" y="163"/>
                  </a:lnTo>
                  <a:lnTo>
                    <a:pt x="13" y="147"/>
                  </a:lnTo>
                  <a:lnTo>
                    <a:pt x="0" y="139"/>
                  </a:lnTo>
                  <a:lnTo>
                    <a:pt x="0" y="0"/>
                  </a:lnTo>
                  <a:lnTo>
                    <a:pt x="144" y="0"/>
                  </a:lnTo>
                  <a:lnTo>
                    <a:pt x="280" y="153"/>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0" name="Freeform 44"/>
            <p:cNvSpPr>
              <a:spLocks/>
            </p:cNvSpPr>
            <p:nvPr/>
          </p:nvSpPr>
          <p:spPr bwMode="auto">
            <a:xfrm>
              <a:off x="6611938" y="3236913"/>
              <a:ext cx="1093787" cy="839787"/>
            </a:xfrm>
            <a:custGeom>
              <a:avLst/>
              <a:gdLst>
                <a:gd name="T0" fmla="*/ 2147483646 w 689"/>
                <a:gd name="T1" fmla="*/ 2147483646 h 529"/>
                <a:gd name="T2" fmla="*/ 2147483646 w 689"/>
                <a:gd name="T3" fmla="*/ 2147483646 h 529"/>
                <a:gd name="T4" fmla="*/ 0 w 689"/>
                <a:gd name="T5" fmla="*/ 2147483646 h 529"/>
                <a:gd name="T6" fmla="*/ 0 w 689"/>
                <a:gd name="T7" fmla="*/ 2147483646 h 529"/>
                <a:gd name="T8" fmla="*/ 2147483646 w 689"/>
                <a:gd name="T9" fmla="*/ 2147483646 h 529"/>
                <a:gd name="T10" fmla="*/ 2147483646 w 689"/>
                <a:gd name="T11" fmla="*/ 2147483646 h 529"/>
                <a:gd name="T12" fmla="*/ 2147483646 w 689"/>
                <a:gd name="T13" fmla="*/ 2147483646 h 529"/>
                <a:gd name="T14" fmla="*/ 2147483646 w 689"/>
                <a:gd name="T15" fmla="*/ 0 h 529"/>
                <a:gd name="T16" fmla="*/ 2147483646 w 689"/>
                <a:gd name="T17" fmla="*/ 2147483646 h 529"/>
                <a:gd name="T18" fmla="*/ 2147483646 w 689"/>
                <a:gd name="T19" fmla="*/ 2147483646 h 529"/>
                <a:gd name="T20" fmla="*/ 2147483646 w 689"/>
                <a:gd name="T21" fmla="*/ 2147483646 h 529"/>
                <a:gd name="T22" fmla="*/ 2147483646 w 689"/>
                <a:gd name="T23" fmla="*/ 2147483646 h 529"/>
                <a:gd name="T24" fmla="*/ 2147483646 w 689"/>
                <a:gd name="T25" fmla="*/ 2147483646 h 529"/>
                <a:gd name="T26" fmla="*/ 2147483646 w 689"/>
                <a:gd name="T27" fmla="*/ 2147483646 h 529"/>
                <a:gd name="T28" fmla="*/ 2147483646 w 689"/>
                <a:gd name="T29" fmla="*/ 2147483646 h 529"/>
                <a:gd name="T30" fmla="*/ 2147483646 w 689"/>
                <a:gd name="T31" fmla="*/ 2147483646 h 529"/>
                <a:gd name="T32" fmla="*/ 2147483646 w 689"/>
                <a:gd name="T33" fmla="*/ 2147483646 h 529"/>
                <a:gd name="T34" fmla="*/ 2147483646 w 689"/>
                <a:gd name="T35" fmla="*/ 2147483646 h 529"/>
                <a:gd name="T36" fmla="*/ 2147483646 w 689"/>
                <a:gd name="T37" fmla="*/ 2147483646 h 529"/>
                <a:gd name="T38" fmla="*/ 2147483646 w 689"/>
                <a:gd name="T39" fmla="*/ 2147483646 h 529"/>
                <a:gd name="T40" fmla="*/ 2147483646 w 689"/>
                <a:gd name="T41" fmla="*/ 2147483646 h 529"/>
                <a:gd name="T42" fmla="*/ 2147483646 w 689"/>
                <a:gd name="T43" fmla="*/ 2147483646 h 529"/>
                <a:gd name="T44" fmla="*/ 2147483646 w 689"/>
                <a:gd name="T45" fmla="*/ 2147483646 h 529"/>
                <a:gd name="T46" fmla="*/ 2147483646 w 689"/>
                <a:gd name="T47" fmla="*/ 2147483646 h 529"/>
                <a:gd name="T48" fmla="*/ 2147483646 w 689"/>
                <a:gd name="T49" fmla="*/ 2147483646 h 529"/>
                <a:gd name="T50" fmla="*/ 2147483646 w 689"/>
                <a:gd name="T51" fmla="*/ 2147483646 h 529"/>
                <a:gd name="T52" fmla="*/ 2147483646 w 689"/>
                <a:gd name="T53" fmla="*/ 2147483646 h 5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89" h="529">
                  <a:moveTo>
                    <a:pt x="28" y="529"/>
                  </a:moveTo>
                  <a:lnTo>
                    <a:pt x="28" y="123"/>
                  </a:lnTo>
                  <a:lnTo>
                    <a:pt x="0" y="123"/>
                  </a:lnTo>
                  <a:lnTo>
                    <a:pt x="0" y="69"/>
                  </a:lnTo>
                  <a:lnTo>
                    <a:pt x="28" y="69"/>
                  </a:lnTo>
                  <a:lnTo>
                    <a:pt x="28" y="24"/>
                  </a:lnTo>
                  <a:lnTo>
                    <a:pt x="105" y="35"/>
                  </a:lnTo>
                  <a:lnTo>
                    <a:pt x="105" y="0"/>
                  </a:lnTo>
                  <a:lnTo>
                    <a:pt x="326" y="1"/>
                  </a:lnTo>
                  <a:lnTo>
                    <a:pt x="326" y="67"/>
                  </a:lnTo>
                  <a:lnTo>
                    <a:pt x="370" y="72"/>
                  </a:lnTo>
                  <a:lnTo>
                    <a:pt x="395" y="108"/>
                  </a:lnTo>
                  <a:lnTo>
                    <a:pt x="419" y="142"/>
                  </a:lnTo>
                  <a:lnTo>
                    <a:pt x="457" y="130"/>
                  </a:lnTo>
                  <a:lnTo>
                    <a:pt x="476" y="153"/>
                  </a:lnTo>
                  <a:lnTo>
                    <a:pt x="463" y="175"/>
                  </a:lnTo>
                  <a:lnTo>
                    <a:pt x="479" y="178"/>
                  </a:lnTo>
                  <a:lnTo>
                    <a:pt x="478" y="216"/>
                  </a:lnTo>
                  <a:lnTo>
                    <a:pt x="551" y="286"/>
                  </a:lnTo>
                  <a:lnTo>
                    <a:pt x="547" y="304"/>
                  </a:lnTo>
                  <a:lnTo>
                    <a:pt x="575" y="316"/>
                  </a:lnTo>
                  <a:lnTo>
                    <a:pt x="581" y="359"/>
                  </a:lnTo>
                  <a:lnTo>
                    <a:pt x="647" y="395"/>
                  </a:lnTo>
                  <a:lnTo>
                    <a:pt x="689" y="484"/>
                  </a:lnTo>
                  <a:lnTo>
                    <a:pt x="689" y="529"/>
                  </a:lnTo>
                  <a:lnTo>
                    <a:pt x="389" y="529"/>
                  </a:lnTo>
                  <a:lnTo>
                    <a:pt x="28" y="529"/>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1" name="Rectangle 126" descr="5%"/>
            <p:cNvSpPr>
              <a:spLocks noChangeArrowheads="1"/>
            </p:cNvSpPr>
            <p:nvPr/>
          </p:nvSpPr>
          <p:spPr bwMode="auto">
            <a:xfrm>
              <a:off x="6858000" y="3581400"/>
              <a:ext cx="381000"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Polk</a:t>
              </a:r>
            </a:p>
          </p:txBody>
        </p:sp>
        <p:sp>
          <p:nvSpPr>
            <p:cNvPr id="12" name="Freeform 24"/>
            <p:cNvSpPr>
              <a:spLocks/>
            </p:cNvSpPr>
            <p:nvPr/>
          </p:nvSpPr>
          <p:spPr bwMode="auto">
            <a:xfrm>
              <a:off x="2170113" y="138113"/>
              <a:ext cx="620712" cy="363537"/>
            </a:xfrm>
            <a:custGeom>
              <a:avLst/>
              <a:gdLst>
                <a:gd name="T0" fmla="*/ 2147483646 w 391"/>
                <a:gd name="T1" fmla="*/ 0 h 229"/>
                <a:gd name="T2" fmla="*/ 2147483646 w 391"/>
                <a:gd name="T3" fmla="*/ 2147483646 h 229"/>
                <a:gd name="T4" fmla="*/ 2147483646 w 391"/>
                <a:gd name="T5" fmla="*/ 2147483646 h 229"/>
                <a:gd name="T6" fmla="*/ 2147483646 w 391"/>
                <a:gd name="T7" fmla="*/ 2147483646 h 229"/>
                <a:gd name="T8" fmla="*/ 2147483646 w 391"/>
                <a:gd name="T9" fmla="*/ 2147483646 h 229"/>
                <a:gd name="T10" fmla="*/ 2147483646 w 391"/>
                <a:gd name="T11" fmla="*/ 2147483646 h 229"/>
                <a:gd name="T12" fmla="*/ 2147483646 w 391"/>
                <a:gd name="T13" fmla="*/ 2147483646 h 229"/>
                <a:gd name="T14" fmla="*/ 2147483646 w 391"/>
                <a:gd name="T15" fmla="*/ 2147483646 h 229"/>
                <a:gd name="T16" fmla="*/ 2147483646 w 391"/>
                <a:gd name="T17" fmla="*/ 2147483646 h 229"/>
                <a:gd name="T18" fmla="*/ 2147483646 w 391"/>
                <a:gd name="T19" fmla="*/ 2147483646 h 229"/>
                <a:gd name="T20" fmla="*/ 0 w 391"/>
                <a:gd name="T21" fmla="*/ 2147483646 h 229"/>
                <a:gd name="T22" fmla="*/ 0 w 391"/>
                <a:gd name="T23" fmla="*/ 0 h 229"/>
                <a:gd name="T24" fmla="*/ 2147483646 w 391"/>
                <a:gd name="T25" fmla="*/ 0 h 2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1" h="229">
                  <a:moveTo>
                    <a:pt x="390" y="0"/>
                  </a:moveTo>
                  <a:lnTo>
                    <a:pt x="358" y="20"/>
                  </a:lnTo>
                  <a:lnTo>
                    <a:pt x="315" y="129"/>
                  </a:lnTo>
                  <a:lnTo>
                    <a:pt x="305" y="192"/>
                  </a:lnTo>
                  <a:lnTo>
                    <a:pt x="218" y="192"/>
                  </a:lnTo>
                  <a:lnTo>
                    <a:pt x="204" y="158"/>
                  </a:lnTo>
                  <a:lnTo>
                    <a:pt x="159" y="158"/>
                  </a:lnTo>
                  <a:lnTo>
                    <a:pt x="150" y="173"/>
                  </a:lnTo>
                  <a:lnTo>
                    <a:pt x="150" y="204"/>
                  </a:lnTo>
                  <a:lnTo>
                    <a:pt x="140" y="228"/>
                  </a:lnTo>
                  <a:lnTo>
                    <a:pt x="0" y="228"/>
                  </a:lnTo>
                  <a:lnTo>
                    <a:pt x="0" y="0"/>
                  </a:lnTo>
                  <a:lnTo>
                    <a:pt x="390" y="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3" name="Freeform 3"/>
            <p:cNvSpPr>
              <a:spLocks/>
            </p:cNvSpPr>
            <p:nvPr/>
          </p:nvSpPr>
          <p:spPr bwMode="auto">
            <a:xfrm>
              <a:off x="2216150" y="647700"/>
              <a:ext cx="687388" cy="769938"/>
            </a:xfrm>
            <a:custGeom>
              <a:avLst/>
              <a:gdLst>
                <a:gd name="T0" fmla="*/ 2147483646 w 433"/>
                <a:gd name="T1" fmla="*/ 2147483646 h 485"/>
                <a:gd name="T2" fmla="*/ 2147483646 w 433"/>
                <a:gd name="T3" fmla="*/ 2147483646 h 485"/>
                <a:gd name="T4" fmla="*/ 2147483646 w 433"/>
                <a:gd name="T5" fmla="*/ 2147483646 h 485"/>
                <a:gd name="T6" fmla="*/ 2147483646 w 433"/>
                <a:gd name="T7" fmla="*/ 2147483646 h 485"/>
                <a:gd name="T8" fmla="*/ 2147483646 w 433"/>
                <a:gd name="T9" fmla="*/ 2147483646 h 485"/>
                <a:gd name="T10" fmla="*/ 2147483646 w 433"/>
                <a:gd name="T11" fmla="*/ 2147483646 h 485"/>
                <a:gd name="T12" fmla="*/ 2147483646 w 433"/>
                <a:gd name="T13" fmla="*/ 2147483646 h 485"/>
                <a:gd name="T14" fmla="*/ 2147483646 w 433"/>
                <a:gd name="T15" fmla="*/ 2147483646 h 485"/>
                <a:gd name="T16" fmla="*/ 2147483646 w 433"/>
                <a:gd name="T17" fmla="*/ 2147483646 h 485"/>
                <a:gd name="T18" fmla="*/ 2147483646 w 433"/>
                <a:gd name="T19" fmla="*/ 2147483646 h 485"/>
                <a:gd name="T20" fmla="*/ 2147483646 w 433"/>
                <a:gd name="T21" fmla="*/ 2147483646 h 485"/>
                <a:gd name="T22" fmla="*/ 2147483646 w 433"/>
                <a:gd name="T23" fmla="*/ 2147483646 h 485"/>
                <a:gd name="T24" fmla="*/ 2147483646 w 433"/>
                <a:gd name="T25" fmla="*/ 2147483646 h 485"/>
                <a:gd name="T26" fmla="*/ 2147483646 w 433"/>
                <a:gd name="T27" fmla="*/ 2147483646 h 485"/>
                <a:gd name="T28" fmla="*/ 2147483646 w 433"/>
                <a:gd name="T29" fmla="*/ 2147483646 h 485"/>
                <a:gd name="T30" fmla="*/ 2147483646 w 433"/>
                <a:gd name="T31" fmla="*/ 2147483646 h 485"/>
                <a:gd name="T32" fmla="*/ 2147483646 w 433"/>
                <a:gd name="T33" fmla="*/ 2147483646 h 485"/>
                <a:gd name="T34" fmla="*/ 2147483646 w 433"/>
                <a:gd name="T35" fmla="*/ 2147483646 h 485"/>
                <a:gd name="T36" fmla="*/ 2147483646 w 433"/>
                <a:gd name="T37" fmla="*/ 2147483646 h 485"/>
                <a:gd name="T38" fmla="*/ 2147483646 w 433"/>
                <a:gd name="T39" fmla="*/ 2147483646 h 485"/>
                <a:gd name="T40" fmla="*/ 2147483646 w 433"/>
                <a:gd name="T41" fmla="*/ 2147483646 h 485"/>
                <a:gd name="T42" fmla="*/ 2147483646 w 433"/>
                <a:gd name="T43" fmla="*/ 2147483646 h 485"/>
                <a:gd name="T44" fmla="*/ 2147483646 w 433"/>
                <a:gd name="T45" fmla="*/ 2147483646 h 485"/>
                <a:gd name="T46" fmla="*/ 2147483646 w 433"/>
                <a:gd name="T47" fmla="*/ 2147483646 h 485"/>
                <a:gd name="T48" fmla="*/ 2147483646 w 433"/>
                <a:gd name="T49" fmla="*/ 2147483646 h 485"/>
                <a:gd name="T50" fmla="*/ 2147483646 w 433"/>
                <a:gd name="T51" fmla="*/ 2147483646 h 485"/>
                <a:gd name="T52" fmla="*/ 2147483646 w 433"/>
                <a:gd name="T53" fmla="*/ 2147483646 h 485"/>
                <a:gd name="T54" fmla="*/ 2147483646 w 433"/>
                <a:gd name="T55" fmla="*/ 2147483646 h 485"/>
                <a:gd name="T56" fmla="*/ 2147483646 w 433"/>
                <a:gd name="T57" fmla="*/ 2147483646 h 485"/>
                <a:gd name="T58" fmla="*/ 2147483646 w 433"/>
                <a:gd name="T59" fmla="*/ 2147483646 h 485"/>
                <a:gd name="T60" fmla="*/ 2147483646 w 433"/>
                <a:gd name="T61" fmla="*/ 2147483646 h 485"/>
                <a:gd name="T62" fmla="*/ 2147483646 w 433"/>
                <a:gd name="T63" fmla="*/ 2147483646 h 485"/>
                <a:gd name="T64" fmla="*/ 2147483646 w 433"/>
                <a:gd name="T65" fmla="*/ 2147483646 h 485"/>
                <a:gd name="T66" fmla="*/ 2147483646 w 433"/>
                <a:gd name="T67" fmla="*/ 2147483646 h 485"/>
                <a:gd name="T68" fmla="*/ 2147483646 w 433"/>
                <a:gd name="T69" fmla="*/ 2147483646 h 485"/>
                <a:gd name="T70" fmla="*/ 2147483646 w 433"/>
                <a:gd name="T71" fmla="*/ 2147483646 h 485"/>
                <a:gd name="T72" fmla="*/ 2147483646 w 433"/>
                <a:gd name="T73" fmla="*/ 2147483646 h 485"/>
                <a:gd name="T74" fmla="*/ 2147483646 w 433"/>
                <a:gd name="T75" fmla="*/ 2147483646 h 485"/>
                <a:gd name="T76" fmla="*/ 2147483646 w 433"/>
                <a:gd name="T77" fmla="*/ 2147483646 h 485"/>
                <a:gd name="T78" fmla="*/ 2147483646 w 433"/>
                <a:gd name="T79" fmla="*/ 2147483646 h 485"/>
                <a:gd name="T80" fmla="*/ 2147483646 w 433"/>
                <a:gd name="T81" fmla="*/ 2147483646 h 485"/>
                <a:gd name="T82" fmla="*/ 2147483646 w 433"/>
                <a:gd name="T83" fmla="*/ 2147483646 h 485"/>
                <a:gd name="T84" fmla="*/ 2147483646 w 433"/>
                <a:gd name="T85" fmla="*/ 2147483646 h 485"/>
                <a:gd name="T86" fmla="*/ 0 w 433"/>
                <a:gd name="T87" fmla="*/ 2147483646 h 485"/>
                <a:gd name="T88" fmla="*/ 0 w 433"/>
                <a:gd name="T89" fmla="*/ 2147483646 h 485"/>
                <a:gd name="T90" fmla="*/ 2147483646 w 433"/>
                <a:gd name="T91" fmla="*/ 2147483646 h 485"/>
                <a:gd name="T92" fmla="*/ 2147483646 w 433"/>
                <a:gd name="T93" fmla="*/ 2147483646 h 485"/>
                <a:gd name="T94" fmla="*/ 2147483646 w 433"/>
                <a:gd name="T95" fmla="*/ 2147483646 h 485"/>
                <a:gd name="T96" fmla="*/ 2147483646 w 433"/>
                <a:gd name="T97" fmla="*/ 0 h 485"/>
                <a:gd name="T98" fmla="*/ 2147483646 w 433"/>
                <a:gd name="T99" fmla="*/ 0 h 485"/>
                <a:gd name="T100" fmla="*/ 2147483646 w 433"/>
                <a:gd name="T101" fmla="*/ 0 h 485"/>
                <a:gd name="T102" fmla="*/ 2147483646 w 433"/>
                <a:gd name="T103" fmla="*/ 2147483646 h 485"/>
                <a:gd name="T104" fmla="*/ 2147483646 w 433"/>
                <a:gd name="T105" fmla="*/ 2147483646 h 485"/>
                <a:gd name="T106" fmla="*/ 2147483646 w 433"/>
                <a:gd name="T107" fmla="*/ 2147483646 h 4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33" h="485">
                  <a:moveTo>
                    <a:pt x="336" y="440"/>
                  </a:moveTo>
                  <a:lnTo>
                    <a:pt x="304" y="394"/>
                  </a:lnTo>
                  <a:lnTo>
                    <a:pt x="216" y="324"/>
                  </a:lnTo>
                  <a:lnTo>
                    <a:pt x="231" y="314"/>
                  </a:lnTo>
                  <a:lnTo>
                    <a:pt x="250" y="324"/>
                  </a:lnTo>
                  <a:lnTo>
                    <a:pt x="261" y="324"/>
                  </a:lnTo>
                  <a:lnTo>
                    <a:pt x="261" y="350"/>
                  </a:lnTo>
                  <a:lnTo>
                    <a:pt x="328" y="360"/>
                  </a:lnTo>
                  <a:lnTo>
                    <a:pt x="328" y="369"/>
                  </a:lnTo>
                  <a:lnTo>
                    <a:pt x="370" y="414"/>
                  </a:lnTo>
                  <a:lnTo>
                    <a:pt x="391" y="394"/>
                  </a:lnTo>
                  <a:lnTo>
                    <a:pt x="370" y="394"/>
                  </a:lnTo>
                  <a:lnTo>
                    <a:pt x="370" y="350"/>
                  </a:lnTo>
                  <a:lnTo>
                    <a:pt x="336" y="350"/>
                  </a:lnTo>
                  <a:lnTo>
                    <a:pt x="336" y="324"/>
                  </a:lnTo>
                  <a:lnTo>
                    <a:pt x="319" y="324"/>
                  </a:lnTo>
                  <a:lnTo>
                    <a:pt x="304" y="314"/>
                  </a:lnTo>
                  <a:lnTo>
                    <a:pt x="285" y="340"/>
                  </a:lnTo>
                  <a:lnTo>
                    <a:pt x="261" y="304"/>
                  </a:lnTo>
                  <a:lnTo>
                    <a:pt x="250" y="314"/>
                  </a:lnTo>
                  <a:lnTo>
                    <a:pt x="188" y="280"/>
                  </a:lnTo>
                  <a:lnTo>
                    <a:pt x="231" y="234"/>
                  </a:lnTo>
                  <a:lnTo>
                    <a:pt x="275" y="225"/>
                  </a:lnTo>
                  <a:lnTo>
                    <a:pt x="285" y="214"/>
                  </a:lnTo>
                  <a:lnTo>
                    <a:pt x="294" y="225"/>
                  </a:lnTo>
                  <a:lnTo>
                    <a:pt x="319" y="214"/>
                  </a:lnTo>
                  <a:lnTo>
                    <a:pt x="304" y="195"/>
                  </a:lnTo>
                  <a:lnTo>
                    <a:pt x="285" y="214"/>
                  </a:lnTo>
                  <a:lnTo>
                    <a:pt x="250" y="225"/>
                  </a:lnTo>
                  <a:lnTo>
                    <a:pt x="250" y="214"/>
                  </a:lnTo>
                  <a:lnTo>
                    <a:pt x="198" y="249"/>
                  </a:lnTo>
                  <a:lnTo>
                    <a:pt x="198" y="214"/>
                  </a:lnTo>
                  <a:lnTo>
                    <a:pt x="163" y="180"/>
                  </a:lnTo>
                  <a:lnTo>
                    <a:pt x="143" y="214"/>
                  </a:lnTo>
                  <a:lnTo>
                    <a:pt x="110" y="214"/>
                  </a:lnTo>
                  <a:lnTo>
                    <a:pt x="110" y="249"/>
                  </a:lnTo>
                  <a:lnTo>
                    <a:pt x="143" y="234"/>
                  </a:lnTo>
                  <a:lnTo>
                    <a:pt x="174" y="259"/>
                  </a:lnTo>
                  <a:lnTo>
                    <a:pt x="174" y="294"/>
                  </a:lnTo>
                  <a:lnTo>
                    <a:pt x="198" y="304"/>
                  </a:lnTo>
                  <a:lnTo>
                    <a:pt x="198" y="314"/>
                  </a:lnTo>
                  <a:lnTo>
                    <a:pt x="198" y="324"/>
                  </a:lnTo>
                  <a:lnTo>
                    <a:pt x="188" y="324"/>
                  </a:lnTo>
                  <a:lnTo>
                    <a:pt x="0" y="225"/>
                  </a:lnTo>
                  <a:lnTo>
                    <a:pt x="0" y="134"/>
                  </a:lnTo>
                  <a:lnTo>
                    <a:pt x="77" y="115"/>
                  </a:lnTo>
                  <a:lnTo>
                    <a:pt x="101" y="89"/>
                  </a:lnTo>
                  <a:lnTo>
                    <a:pt x="370" y="100"/>
                  </a:lnTo>
                  <a:lnTo>
                    <a:pt x="370" y="0"/>
                  </a:lnTo>
                  <a:lnTo>
                    <a:pt x="405" y="0"/>
                  </a:lnTo>
                  <a:lnTo>
                    <a:pt x="433" y="0"/>
                  </a:lnTo>
                  <a:lnTo>
                    <a:pt x="433" y="269"/>
                  </a:lnTo>
                  <a:lnTo>
                    <a:pt x="433" y="485"/>
                  </a:lnTo>
                  <a:lnTo>
                    <a:pt x="336" y="44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4" name="Freeform 7"/>
            <p:cNvSpPr>
              <a:spLocks/>
            </p:cNvSpPr>
            <p:nvPr/>
          </p:nvSpPr>
          <p:spPr bwMode="auto">
            <a:xfrm>
              <a:off x="2892425" y="592138"/>
              <a:ext cx="523875" cy="504825"/>
            </a:xfrm>
            <a:custGeom>
              <a:avLst/>
              <a:gdLst>
                <a:gd name="T0" fmla="*/ 0 w 330"/>
                <a:gd name="T1" fmla="*/ 2147483646 h 318"/>
                <a:gd name="T2" fmla="*/ 2147483646 w 330"/>
                <a:gd name="T3" fmla="*/ 2147483646 h 318"/>
                <a:gd name="T4" fmla="*/ 2147483646 w 330"/>
                <a:gd name="T5" fmla="*/ 0 h 318"/>
                <a:gd name="T6" fmla="*/ 2147483646 w 330"/>
                <a:gd name="T7" fmla="*/ 0 h 318"/>
                <a:gd name="T8" fmla="*/ 2147483646 w 330"/>
                <a:gd name="T9" fmla="*/ 2147483646 h 318"/>
                <a:gd name="T10" fmla="*/ 2147483646 w 330"/>
                <a:gd name="T11" fmla="*/ 2147483646 h 318"/>
                <a:gd name="T12" fmla="*/ 2147483646 w 330"/>
                <a:gd name="T13" fmla="*/ 2147483646 h 318"/>
                <a:gd name="T14" fmla="*/ 2147483646 w 330"/>
                <a:gd name="T15" fmla="*/ 2147483646 h 318"/>
                <a:gd name="T16" fmla="*/ 2147483646 w 330"/>
                <a:gd name="T17" fmla="*/ 2147483646 h 318"/>
                <a:gd name="T18" fmla="*/ 2147483646 w 330"/>
                <a:gd name="T19" fmla="*/ 2147483646 h 318"/>
                <a:gd name="T20" fmla="*/ 2147483646 w 330"/>
                <a:gd name="T21" fmla="*/ 2147483646 h 318"/>
                <a:gd name="T22" fmla="*/ 2147483646 w 330"/>
                <a:gd name="T23" fmla="*/ 2147483646 h 318"/>
                <a:gd name="T24" fmla="*/ 2147483646 w 330"/>
                <a:gd name="T25" fmla="*/ 2147483646 h 318"/>
                <a:gd name="T26" fmla="*/ 0 w 330"/>
                <a:gd name="T27" fmla="*/ 2147483646 h 318"/>
                <a:gd name="T28" fmla="*/ 0 w 330"/>
                <a:gd name="T29" fmla="*/ 2147483646 h 3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0" h="318">
                  <a:moveTo>
                    <a:pt x="0" y="36"/>
                  </a:moveTo>
                  <a:lnTo>
                    <a:pt x="154" y="36"/>
                  </a:lnTo>
                  <a:lnTo>
                    <a:pt x="165" y="0"/>
                  </a:lnTo>
                  <a:lnTo>
                    <a:pt x="329" y="0"/>
                  </a:lnTo>
                  <a:lnTo>
                    <a:pt x="287" y="71"/>
                  </a:lnTo>
                  <a:lnTo>
                    <a:pt x="287" y="126"/>
                  </a:lnTo>
                  <a:lnTo>
                    <a:pt x="296" y="126"/>
                  </a:lnTo>
                  <a:lnTo>
                    <a:pt x="261" y="136"/>
                  </a:lnTo>
                  <a:lnTo>
                    <a:pt x="272" y="172"/>
                  </a:lnTo>
                  <a:lnTo>
                    <a:pt x="252" y="182"/>
                  </a:lnTo>
                  <a:lnTo>
                    <a:pt x="261" y="228"/>
                  </a:lnTo>
                  <a:lnTo>
                    <a:pt x="242" y="262"/>
                  </a:lnTo>
                  <a:lnTo>
                    <a:pt x="199" y="317"/>
                  </a:lnTo>
                  <a:lnTo>
                    <a:pt x="0" y="307"/>
                  </a:lnTo>
                  <a:lnTo>
                    <a:pt x="0" y="36"/>
                  </a:lnTo>
                </a:path>
              </a:pathLst>
            </a:custGeom>
            <a:solidFill>
              <a:srgbClr val="FFFF99"/>
            </a:solidFill>
            <a:ln w="12700" cap="rnd" cmpd="sng">
              <a:solidFill>
                <a:schemeClr val="tx1"/>
              </a:solidFill>
              <a:prstDash val="solid"/>
              <a:round/>
              <a:headEnd type="none" w="sm" len="sm"/>
              <a:tailEnd type="none" w="sm" len="sm"/>
            </a:ln>
          </p:spPr>
          <p:txBody>
            <a:bodyPr/>
            <a:lstStyle/>
            <a:p>
              <a:endParaRPr lang="en-US" sz="1688" dirty="0"/>
            </a:p>
          </p:txBody>
        </p:sp>
        <p:sp>
          <p:nvSpPr>
            <p:cNvPr id="15" name="Freeform 15"/>
            <p:cNvSpPr>
              <a:spLocks/>
            </p:cNvSpPr>
            <p:nvPr/>
          </p:nvSpPr>
          <p:spPr bwMode="auto">
            <a:xfrm>
              <a:off x="3081338" y="1295400"/>
              <a:ext cx="1033462" cy="455613"/>
            </a:xfrm>
            <a:custGeom>
              <a:avLst/>
              <a:gdLst>
                <a:gd name="T0" fmla="*/ 2147483646 w 651"/>
                <a:gd name="T1" fmla="*/ 2147483646 h 287"/>
                <a:gd name="T2" fmla="*/ 2147483646 w 651"/>
                <a:gd name="T3" fmla="*/ 2147483646 h 287"/>
                <a:gd name="T4" fmla="*/ 2147483646 w 651"/>
                <a:gd name="T5" fmla="*/ 2147483646 h 287"/>
                <a:gd name="T6" fmla="*/ 2147483646 w 651"/>
                <a:gd name="T7" fmla="*/ 2147483646 h 287"/>
                <a:gd name="T8" fmla="*/ 2147483646 w 651"/>
                <a:gd name="T9" fmla="*/ 2147483646 h 287"/>
                <a:gd name="T10" fmla="*/ 2147483646 w 651"/>
                <a:gd name="T11" fmla="*/ 2147483646 h 287"/>
                <a:gd name="T12" fmla="*/ 2147483646 w 651"/>
                <a:gd name="T13" fmla="*/ 2147483646 h 287"/>
                <a:gd name="T14" fmla="*/ 2147483646 w 651"/>
                <a:gd name="T15" fmla="*/ 2147483646 h 287"/>
                <a:gd name="T16" fmla="*/ 2147483646 w 651"/>
                <a:gd name="T17" fmla="*/ 2147483646 h 287"/>
                <a:gd name="T18" fmla="*/ 2147483646 w 651"/>
                <a:gd name="T19" fmla="*/ 2147483646 h 287"/>
                <a:gd name="T20" fmla="*/ 2147483646 w 651"/>
                <a:gd name="T21" fmla="*/ 2147483646 h 287"/>
                <a:gd name="T22" fmla="*/ 2147483646 w 651"/>
                <a:gd name="T23" fmla="*/ 2147483646 h 287"/>
                <a:gd name="T24" fmla="*/ 2147483646 w 651"/>
                <a:gd name="T25" fmla="*/ 2147483646 h 287"/>
                <a:gd name="T26" fmla="*/ 0 w 651"/>
                <a:gd name="T27" fmla="*/ 2147483646 h 287"/>
                <a:gd name="T28" fmla="*/ 2147483646 w 651"/>
                <a:gd name="T29" fmla="*/ 2147483646 h 287"/>
                <a:gd name="T30" fmla="*/ 2147483646 w 651"/>
                <a:gd name="T31" fmla="*/ 2147483646 h 287"/>
                <a:gd name="T32" fmla="*/ 2147483646 w 651"/>
                <a:gd name="T33" fmla="*/ 2147483646 h 287"/>
                <a:gd name="T34" fmla="*/ 2147483646 w 651"/>
                <a:gd name="T35" fmla="*/ 2147483646 h 287"/>
                <a:gd name="T36" fmla="*/ 2147483646 w 651"/>
                <a:gd name="T37" fmla="*/ 2147483646 h 287"/>
                <a:gd name="T38" fmla="*/ 2147483646 w 651"/>
                <a:gd name="T39" fmla="*/ 0 h 287"/>
                <a:gd name="T40" fmla="*/ 2147483646 w 651"/>
                <a:gd name="T41" fmla="*/ 0 h 287"/>
                <a:gd name="T42" fmla="*/ 2147483646 w 651"/>
                <a:gd name="T43" fmla="*/ 2147483646 h 287"/>
                <a:gd name="T44" fmla="*/ 2147483646 w 651"/>
                <a:gd name="T45" fmla="*/ 0 h 287"/>
                <a:gd name="T46" fmla="*/ 2147483646 w 651"/>
                <a:gd name="T47" fmla="*/ 2147483646 h 287"/>
                <a:gd name="T48" fmla="*/ 2147483646 w 651"/>
                <a:gd name="T49" fmla="*/ 2147483646 h 287"/>
                <a:gd name="T50" fmla="*/ 2147483646 w 651"/>
                <a:gd name="T51" fmla="*/ 2147483646 h 2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1" h="287">
                  <a:moveTo>
                    <a:pt x="651" y="69"/>
                  </a:moveTo>
                  <a:lnTo>
                    <a:pt x="641" y="89"/>
                  </a:lnTo>
                  <a:lnTo>
                    <a:pt x="599" y="80"/>
                  </a:lnTo>
                  <a:lnTo>
                    <a:pt x="546" y="69"/>
                  </a:lnTo>
                  <a:lnTo>
                    <a:pt x="507" y="71"/>
                  </a:lnTo>
                  <a:lnTo>
                    <a:pt x="236" y="217"/>
                  </a:lnTo>
                  <a:lnTo>
                    <a:pt x="225" y="207"/>
                  </a:lnTo>
                  <a:lnTo>
                    <a:pt x="250" y="182"/>
                  </a:lnTo>
                  <a:lnTo>
                    <a:pt x="225" y="172"/>
                  </a:lnTo>
                  <a:lnTo>
                    <a:pt x="163" y="227"/>
                  </a:lnTo>
                  <a:lnTo>
                    <a:pt x="33" y="241"/>
                  </a:lnTo>
                  <a:lnTo>
                    <a:pt x="120" y="253"/>
                  </a:lnTo>
                  <a:lnTo>
                    <a:pt x="96" y="287"/>
                  </a:lnTo>
                  <a:lnTo>
                    <a:pt x="0" y="253"/>
                  </a:lnTo>
                  <a:lnTo>
                    <a:pt x="76" y="182"/>
                  </a:lnTo>
                  <a:lnTo>
                    <a:pt x="130" y="182"/>
                  </a:lnTo>
                  <a:lnTo>
                    <a:pt x="139" y="162"/>
                  </a:lnTo>
                  <a:lnTo>
                    <a:pt x="120" y="91"/>
                  </a:lnTo>
                  <a:lnTo>
                    <a:pt x="139" y="26"/>
                  </a:lnTo>
                  <a:lnTo>
                    <a:pt x="163" y="0"/>
                  </a:lnTo>
                  <a:lnTo>
                    <a:pt x="484" y="0"/>
                  </a:lnTo>
                  <a:lnTo>
                    <a:pt x="507" y="26"/>
                  </a:lnTo>
                  <a:lnTo>
                    <a:pt x="535" y="0"/>
                  </a:lnTo>
                  <a:lnTo>
                    <a:pt x="552" y="26"/>
                  </a:lnTo>
                  <a:lnTo>
                    <a:pt x="623" y="42"/>
                  </a:lnTo>
                  <a:lnTo>
                    <a:pt x="648" y="68"/>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6" name="Freeform 26"/>
            <p:cNvSpPr>
              <a:spLocks/>
            </p:cNvSpPr>
            <p:nvPr/>
          </p:nvSpPr>
          <p:spPr bwMode="auto">
            <a:xfrm>
              <a:off x="2662238" y="138113"/>
              <a:ext cx="836612" cy="520700"/>
            </a:xfrm>
            <a:custGeom>
              <a:avLst/>
              <a:gdLst>
                <a:gd name="T0" fmla="*/ 2147483646 w 527"/>
                <a:gd name="T1" fmla="*/ 0 h 328"/>
                <a:gd name="T2" fmla="*/ 2147483646 w 527"/>
                <a:gd name="T3" fmla="*/ 2147483646 h 328"/>
                <a:gd name="T4" fmla="*/ 2147483646 w 527"/>
                <a:gd name="T5" fmla="*/ 2147483646 h 328"/>
                <a:gd name="T6" fmla="*/ 2147483646 w 527"/>
                <a:gd name="T7" fmla="*/ 2147483646 h 328"/>
                <a:gd name="T8" fmla="*/ 2147483646 w 527"/>
                <a:gd name="T9" fmla="*/ 2147483646 h 328"/>
                <a:gd name="T10" fmla="*/ 2147483646 w 527"/>
                <a:gd name="T11" fmla="*/ 2147483646 h 328"/>
                <a:gd name="T12" fmla="*/ 2147483646 w 527"/>
                <a:gd name="T13" fmla="*/ 2147483646 h 328"/>
                <a:gd name="T14" fmla="*/ 2147483646 w 527"/>
                <a:gd name="T15" fmla="*/ 2147483646 h 328"/>
                <a:gd name="T16" fmla="*/ 2147483646 w 527"/>
                <a:gd name="T17" fmla="*/ 2147483646 h 328"/>
                <a:gd name="T18" fmla="*/ 2147483646 w 527"/>
                <a:gd name="T19" fmla="*/ 2147483646 h 328"/>
                <a:gd name="T20" fmla="*/ 2147483646 w 527"/>
                <a:gd name="T21" fmla="*/ 2147483646 h 328"/>
                <a:gd name="T22" fmla="*/ 2147483646 w 527"/>
                <a:gd name="T23" fmla="*/ 2147483646 h 328"/>
                <a:gd name="T24" fmla="*/ 2147483646 w 527"/>
                <a:gd name="T25" fmla="*/ 2147483646 h 328"/>
                <a:gd name="T26" fmla="*/ 0 w 527"/>
                <a:gd name="T27" fmla="*/ 2147483646 h 328"/>
                <a:gd name="T28" fmla="*/ 2147483646 w 527"/>
                <a:gd name="T29" fmla="*/ 2147483646 h 328"/>
                <a:gd name="T30" fmla="*/ 2147483646 w 527"/>
                <a:gd name="T31" fmla="*/ 0 h 328"/>
                <a:gd name="T32" fmla="*/ 2147483646 w 527"/>
                <a:gd name="T33" fmla="*/ 0 h 3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7" h="328">
                  <a:moveTo>
                    <a:pt x="430" y="0"/>
                  </a:moveTo>
                  <a:lnTo>
                    <a:pt x="430" y="20"/>
                  </a:lnTo>
                  <a:lnTo>
                    <a:pt x="474" y="90"/>
                  </a:lnTo>
                  <a:lnTo>
                    <a:pt x="484" y="181"/>
                  </a:lnTo>
                  <a:lnTo>
                    <a:pt x="526" y="215"/>
                  </a:lnTo>
                  <a:lnTo>
                    <a:pt x="474" y="291"/>
                  </a:lnTo>
                  <a:lnTo>
                    <a:pt x="311" y="291"/>
                  </a:lnTo>
                  <a:lnTo>
                    <a:pt x="301" y="327"/>
                  </a:lnTo>
                  <a:lnTo>
                    <a:pt x="146" y="327"/>
                  </a:lnTo>
                  <a:lnTo>
                    <a:pt x="118" y="327"/>
                  </a:lnTo>
                  <a:lnTo>
                    <a:pt x="118" y="157"/>
                  </a:lnTo>
                  <a:lnTo>
                    <a:pt x="85" y="157"/>
                  </a:lnTo>
                  <a:lnTo>
                    <a:pt x="85" y="136"/>
                  </a:lnTo>
                  <a:lnTo>
                    <a:pt x="0" y="127"/>
                  </a:lnTo>
                  <a:lnTo>
                    <a:pt x="42" y="20"/>
                  </a:lnTo>
                  <a:lnTo>
                    <a:pt x="74" y="0"/>
                  </a:lnTo>
                  <a:lnTo>
                    <a:pt x="430" y="0"/>
                  </a:lnTo>
                </a:path>
              </a:pathLst>
            </a:custGeom>
            <a:solidFill>
              <a:srgbClr val="FFFF99"/>
            </a:solidFill>
            <a:ln w="12700" cap="rnd" cmpd="sng">
              <a:solidFill>
                <a:schemeClr val="tx1"/>
              </a:solidFill>
              <a:prstDash val="solid"/>
              <a:round/>
              <a:headEnd type="none" w="sm" len="sm"/>
              <a:tailEnd type="none" w="sm" len="sm"/>
            </a:ln>
          </p:spPr>
          <p:txBody>
            <a:bodyPr/>
            <a:lstStyle/>
            <a:p>
              <a:endParaRPr lang="en-US" sz="1688" dirty="0"/>
            </a:p>
          </p:txBody>
        </p:sp>
        <p:sp>
          <p:nvSpPr>
            <p:cNvPr id="17" name="Freeform 32"/>
            <p:cNvSpPr>
              <a:spLocks/>
            </p:cNvSpPr>
            <p:nvPr/>
          </p:nvSpPr>
          <p:spPr bwMode="auto">
            <a:xfrm>
              <a:off x="3171825" y="558800"/>
              <a:ext cx="679450" cy="787400"/>
            </a:xfrm>
            <a:custGeom>
              <a:avLst/>
              <a:gdLst>
                <a:gd name="T0" fmla="*/ 2147483646 w 428"/>
                <a:gd name="T1" fmla="*/ 2147483646 h 496"/>
                <a:gd name="T2" fmla="*/ 2147483646 w 428"/>
                <a:gd name="T3" fmla="*/ 2147483646 h 496"/>
                <a:gd name="T4" fmla="*/ 2147483646 w 428"/>
                <a:gd name="T5" fmla="*/ 2147483646 h 496"/>
                <a:gd name="T6" fmla="*/ 2147483646 w 428"/>
                <a:gd name="T7" fmla="*/ 2147483646 h 496"/>
                <a:gd name="T8" fmla="*/ 2147483646 w 428"/>
                <a:gd name="T9" fmla="*/ 2147483646 h 496"/>
                <a:gd name="T10" fmla="*/ 2147483646 w 428"/>
                <a:gd name="T11" fmla="*/ 2147483646 h 496"/>
                <a:gd name="T12" fmla="*/ 2147483646 w 428"/>
                <a:gd name="T13" fmla="*/ 2147483646 h 496"/>
                <a:gd name="T14" fmla="*/ 2147483646 w 428"/>
                <a:gd name="T15" fmla="*/ 0 h 496"/>
                <a:gd name="T16" fmla="*/ 2147483646 w 428"/>
                <a:gd name="T17" fmla="*/ 0 h 496"/>
                <a:gd name="T18" fmla="*/ 2147483646 w 428"/>
                <a:gd name="T19" fmla="*/ 2147483646 h 496"/>
                <a:gd name="T20" fmla="*/ 2147483646 w 428"/>
                <a:gd name="T21" fmla="*/ 2147483646 h 496"/>
                <a:gd name="T22" fmla="*/ 2147483646 w 428"/>
                <a:gd name="T23" fmla="*/ 2147483646 h 496"/>
                <a:gd name="T24" fmla="*/ 2147483646 w 428"/>
                <a:gd name="T25" fmla="*/ 2147483646 h 496"/>
                <a:gd name="T26" fmla="*/ 2147483646 w 428"/>
                <a:gd name="T27" fmla="*/ 2147483646 h 496"/>
                <a:gd name="T28" fmla="*/ 2147483646 w 428"/>
                <a:gd name="T29" fmla="*/ 2147483646 h 496"/>
                <a:gd name="T30" fmla="*/ 2147483646 w 428"/>
                <a:gd name="T31" fmla="*/ 2147483646 h 496"/>
                <a:gd name="T32" fmla="*/ 2147483646 w 428"/>
                <a:gd name="T33" fmla="*/ 2147483646 h 496"/>
                <a:gd name="T34" fmla="*/ 2147483646 w 428"/>
                <a:gd name="T35" fmla="*/ 2147483646 h 496"/>
                <a:gd name="T36" fmla="*/ 2147483646 w 428"/>
                <a:gd name="T37" fmla="*/ 2147483646 h 496"/>
                <a:gd name="T38" fmla="*/ 2147483646 w 428"/>
                <a:gd name="T39" fmla="*/ 2147483646 h 496"/>
                <a:gd name="T40" fmla="*/ 2147483646 w 428"/>
                <a:gd name="T41" fmla="*/ 2147483646 h 496"/>
                <a:gd name="T42" fmla="*/ 2147483646 w 428"/>
                <a:gd name="T43" fmla="*/ 2147483646 h 496"/>
                <a:gd name="T44" fmla="*/ 2147483646 w 428"/>
                <a:gd name="T45" fmla="*/ 2147483646 h 496"/>
                <a:gd name="T46" fmla="*/ 2147483646 w 428"/>
                <a:gd name="T47" fmla="*/ 2147483646 h 496"/>
                <a:gd name="T48" fmla="*/ 2147483646 w 428"/>
                <a:gd name="T49" fmla="*/ 2147483646 h 496"/>
                <a:gd name="T50" fmla="*/ 2147483646 w 428"/>
                <a:gd name="T51" fmla="*/ 2147483646 h 496"/>
                <a:gd name="T52" fmla="*/ 0 w 428"/>
                <a:gd name="T53" fmla="*/ 2147483646 h 496"/>
                <a:gd name="T54" fmla="*/ 2147483646 w 428"/>
                <a:gd name="T55" fmla="*/ 2147483646 h 496"/>
                <a:gd name="T56" fmla="*/ 2147483646 w 428"/>
                <a:gd name="T57" fmla="*/ 2147483646 h 49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28" h="496">
                  <a:moveTo>
                    <a:pt x="71" y="273"/>
                  </a:moveTo>
                  <a:lnTo>
                    <a:pt x="86" y="244"/>
                  </a:lnTo>
                  <a:lnTo>
                    <a:pt x="75" y="205"/>
                  </a:lnTo>
                  <a:lnTo>
                    <a:pt x="96" y="190"/>
                  </a:lnTo>
                  <a:lnTo>
                    <a:pt x="84" y="152"/>
                  </a:lnTo>
                  <a:lnTo>
                    <a:pt x="113" y="128"/>
                  </a:lnTo>
                  <a:lnTo>
                    <a:pt x="111" y="89"/>
                  </a:lnTo>
                  <a:lnTo>
                    <a:pt x="156" y="0"/>
                  </a:lnTo>
                  <a:lnTo>
                    <a:pt x="198" y="0"/>
                  </a:lnTo>
                  <a:lnTo>
                    <a:pt x="198" y="62"/>
                  </a:lnTo>
                  <a:lnTo>
                    <a:pt x="259" y="73"/>
                  </a:lnTo>
                  <a:lnTo>
                    <a:pt x="259" y="121"/>
                  </a:lnTo>
                  <a:lnTo>
                    <a:pt x="311" y="121"/>
                  </a:lnTo>
                  <a:lnTo>
                    <a:pt x="311" y="157"/>
                  </a:lnTo>
                  <a:lnTo>
                    <a:pt x="366" y="178"/>
                  </a:lnTo>
                  <a:lnTo>
                    <a:pt x="311" y="214"/>
                  </a:lnTo>
                  <a:lnTo>
                    <a:pt x="311" y="235"/>
                  </a:lnTo>
                  <a:lnTo>
                    <a:pt x="303" y="273"/>
                  </a:lnTo>
                  <a:lnTo>
                    <a:pt x="335" y="307"/>
                  </a:lnTo>
                  <a:lnTo>
                    <a:pt x="344" y="376"/>
                  </a:lnTo>
                  <a:lnTo>
                    <a:pt x="394" y="449"/>
                  </a:lnTo>
                  <a:lnTo>
                    <a:pt x="428" y="469"/>
                  </a:lnTo>
                  <a:lnTo>
                    <a:pt x="114" y="469"/>
                  </a:lnTo>
                  <a:lnTo>
                    <a:pt x="90" y="496"/>
                  </a:lnTo>
                  <a:lnTo>
                    <a:pt x="15" y="446"/>
                  </a:lnTo>
                  <a:lnTo>
                    <a:pt x="15" y="419"/>
                  </a:lnTo>
                  <a:lnTo>
                    <a:pt x="0" y="403"/>
                  </a:lnTo>
                  <a:lnTo>
                    <a:pt x="26" y="331"/>
                  </a:lnTo>
                  <a:lnTo>
                    <a:pt x="71" y="273"/>
                  </a:lnTo>
                </a:path>
              </a:pathLst>
            </a:custGeom>
            <a:solidFill>
              <a:srgbClr val="FFFF99"/>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88" dirty="0"/>
            </a:p>
          </p:txBody>
        </p:sp>
        <p:sp>
          <p:nvSpPr>
            <p:cNvPr id="18" name="Freeform 67"/>
            <p:cNvSpPr>
              <a:spLocks/>
            </p:cNvSpPr>
            <p:nvPr/>
          </p:nvSpPr>
          <p:spPr bwMode="auto">
            <a:xfrm>
              <a:off x="2212975" y="336550"/>
              <a:ext cx="644525" cy="530225"/>
            </a:xfrm>
            <a:custGeom>
              <a:avLst/>
              <a:gdLst>
                <a:gd name="T0" fmla="*/ 2147483646 w 406"/>
                <a:gd name="T1" fmla="*/ 2147483646 h 334"/>
                <a:gd name="T2" fmla="*/ 2147483646 w 406"/>
                <a:gd name="T3" fmla="*/ 2147483646 h 334"/>
                <a:gd name="T4" fmla="*/ 2147483646 w 406"/>
                <a:gd name="T5" fmla="*/ 2147483646 h 334"/>
                <a:gd name="T6" fmla="*/ 2147483646 w 406"/>
                <a:gd name="T7" fmla="*/ 2147483646 h 334"/>
                <a:gd name="T8" fmla="*/ 0 w 406"/>
                <a:gd name="T9" fmla="*/ 2147483646 h 334"/>
                <a:gd name="T10" fmla="*/ 0 w 406"/>
                <a:gd name="T11" fmla="*/ 2147483646 h 334"/>
                <a:gd name="T12" fmla="*/ 2147483646 w 406"/>
                <a:gd name="T13" fmla="*/ 2147483646 h 334"/>
                <a:gd name="T14" fmla="*/ 2147483646 w 406"/>
                <a:gd name="T15" fmla="*/ 2147483646 h 334"/>
                <a:gd name="T16" fmla="*/ 2147483646 w 406"/>
                <a:gd name="T17" fmla="*/ 2147483646 h 334"/>
                <a:gd name="T18" fmla="*/ 2147483646 w 406"/>
                <a:gd name="T19" fmla="*/ 2147483646 h 334"/>
                <a:gd name="T20" fmla="*/ 2147483646 w 406"/>
                <a:gd name="T21" fmla="*/ 2147483646 h 334"/>
                <a:gd name="T22" fmla="*/ 2147483646 w 406"/>
                <a:gd name="T23" fmla="*/ 2147483646 h 334"/>
                <a:gd name="T24" fmla="*/ 2147483646 w 406"/>
                <a:gd name="T25" fmla="*/ 2147483646 h 334"/>
                <a:gd name="T26" fmla="*/ 2147483646 w 406"/>
                <a:gd name="T27" fmla="*/ 2147483646 h 334"/>
                <a:gd name="T28" fmla="*/ 2147483646 w 406"/>
                <a:gd name="T29" fmla="*/ 2147483646 h 334"/>
                <a:gd name="T30" fmla="*/ 2147483646 w 406"/>
                <a:gd name="T31" fmla="*/ 2147483646 h 334"/>
                <a:gd name="T32" fmla="*/ 2147483646 w 406"/>
                <a:gd name="T33" fmla="*/ 2147483646 h 334"/>
                <a:gd name="T34" fmla="*/ 2147483646 w 406"/>
                <a:gd name="T35" fmla="*/ 0 h 334"/>
                <a:gd name="T36" fmla="*/ 2147483646 w 406"/>
                <a:gd name="T37" fmla="*/ 2147483646 h 334"/>
                <a:gd name="T38" fmla="*/ 2147483646 w 406"/>
                <a:gd name="T39" fmla="*/ 2147483646 h 334"/>
                <a:gd name="T40" fmla="*/ 2147483646 w 406"/>
                <a:gd name="T41" fmla="*/ 2147483646 h 334"/>
                <a:gd name="T42" fmla="*/ 2147483646 w 406"/>
                <a:gd name="T43" fmla="*/ 2147483646 h 334"/>
                <a:gd name="T44" fmla="*/ 2147483646 w 406"/>
                <a:gd name="T45" fmla="*/ 2147483646 h 3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6" h="334">
                  <a:moveTo>
                    <a:pt x="373" y="200"/>
                  </a:moveTo>
                  <a:lnTo>
                    <a:pt x="373" y="301"/>
                  </a:lnTo>
                  <a:lnTo>
                    <a:pt x="103" y="289"/>
                  </a:lnTo>
                  <a:lnTo>
                    <a:pt x="78" y="316"/>
                  </a:lnTo>
                  <a:lnTo>
                    <a:pt x="0" y="334"/>
                  </a:lnTo>
                  <a:lnTo>
                    <a:pt x="0" y="300"/>
                  </a:lnTo>
                  <a:lnTo>
                    <a:pt x="63" y="280"/>
                  </a:lnTo>
                  <a:lnTo>
                    <a:pt x="88" y="253"/>
                  </a:lnTo>
                  <a:lnTo>
                    <a:pt x="67" y="237"/>
                  </a:lnTo>
                  <a:lnTo>
                    <a:pt x="54" y="138"/>
                  </a:lnTo>
                  <a:lnTo>
                    <a:pt x="96" y="93"/>
                  </a:lnTo>
                  <a:lnTo>
                    <a:pt x="122" y="74"/>
                  </a:lnTo>
                  <a:lnTo>
                    <a:pt x="122" y="43"/>
                  </a:lnTo>
                  <a:lnTo>
                    <a:pt x="131" y="29"/>
                  </a:lnTo>
                  <a:lnTo>
                    <a:pt x="175" y="29"/>
                  </a:lnTo>
                  <a:lnTo>
                    <a:pt x="189" y="64"/>
                  </a:lnTo>
                  <a:lnTo>
                    <a:pt x="276" y="64"/>
                  </a:lnTo>
                  <a:lnTo>
                    <a:pt x="287" y="0"/>
                  </a:lnTo>
                  <a:lnTo>
                    <a:pt x="373" y="9"/>
                  </a:lnTo>
                  <a:lnTo>
                    <a:pt x="373" y="29"/>
                  </a:lnTo>
                  <a:lnTo>
                    <a:pt x="406" y="29"/>
                  </a:lnTo>
                  <a:lnTo>
                    <a:pt x="406" y="200"/>
                  </a:lnTo>
                  <a:lnTo>
                    <a:pt x="373" y="200"/>
                  </a:lnTo>
                </a:path>
              </a:pathLst>
            </a:custGeom>
            <a:solidFill>
              <a:srgbClr val="FFFF99"/>
            </a:solidFill>
            <a:ln w="12700" cap="rnd" cmpd="sng">
              <a:solidFill>
                <a:schemeClr val="tx1"/>
              </a:solidFill>
              <a:prstDash val="solid"/>
              <a:round/>
              <a:headEnd type="none" w="sm" len="sm"/>
              <a:tailEnd type="none" w="sm" len="sm"/>
            </a:ln>
          </p:spPr>
          <p:txBody>
            <a:bodyPr/>
            <a:lstStyle/>
            <a:p>
              <a:endParaRPr lang="en-US" sz="1688" dirty="0"/>
            </a:p>
          </p:txBody>
        </p:sp>
        <p:sp>
          <p:nvSpPr>
            <p:cNvPr id="19" name="Rectangle 87"/>
            <p:cNvSpPr>
              <a:spLocks noChangeArrowheads="1"/>
            </p:cNvSpPr>
            <p:nvPr/>
          </p:nvSpPr>
          <p:spPr bwMode="auto">
            <a:xfrm>
              <a:off x="2286000" y="457199"/>
              <a:ext cx="533399" cy="23154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469" dirty="0">
                  <a:solidFill>
                    <a:schemeClr val="tx1"/>
                  </a:solidFill>
                  <a:latin typeface="Arial" panose="020B0604020202020204" pitchFamily="34" charset="0"/>
                </a:rPr>
                <a:t> Washington</a:t>
              </a:r>
            </a:p>
          </p:txBody>
        </p:sp>
        <p:sp>
          <p:nvSpPr>
            <p:cNvPr id="20" name="Rectangle 85"/>
            <p:cNvSpPr>
              <a:spLocks noChangeArrowheads="1"/>
            </p:cNvSpPr>
            <p:nvPr/>
          </p:nvSpPr>
          <p:spPr bwMode="auto">
            <a:xfrm>
              <a:off x="2209800" y="152400"/>
              <a:ext cx="457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Holmes</a:t>
              </a:r>
            </a:p>
          </p:txBody>
        </p:sp>
        <p:sp>
          <p:nvSpPr>
            <p:cNvPr id="21" name="Rectangle 88"/>
            <p:cNvSpPr>
              <a:spLocks noChangeArrowheads="1"/>
            </p:cNvSpPr>
            <p:nvPr/>
          </p:nvSpPr>
          <p:spPr bwMode="auto">
            <a:xfrm>
              <a:off x="2470150" y="806450"/>
              <a:ext cx="330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Bay</a:t>
              </a:r>
            </a:p>
          </p:txBody>
        </p:sp>
        <p:sp>
          <p:nvSpPr>
            <p:cNvPr id="22" name="Rectangle 97"/>
            <p:cNvSpPr>
              <a:spLocks noChangeArrowheads="1"/>
            </p:cNvSpPr>
            <p:nvPr/>
          </p:nvSpPr>
          <p:spPr bwMode="auto">
            <a:xfrm>
              <a:off x="3257550" y="1016002"/>
              <a:ext cx="441325" cy="20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Liberty</a:t>
              </a:r>
            </a:p>
          </p:txBody>
        </p:sp>
        <p:sp>
          <p:nvSpPr>
            <p:cNvPr id="25" name="Rectangle 98"/>
            <p:cNvSpPr>
              <a:spLocks noChangeArrowheads="1"/>
            </p:cNvSpPr>
            <p:nvPr/>
          </p:nvSpPr>
          <p:spPr bwMode="auto">
            <a:xfrm>
              <a:off x="3352800" y="1310499"/>
              <a:ext cx="50482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Franklin</a:t>
              </a:r>
            </a:p>
          </p:txBody>
        </p:sp>
        <p:sp>
          <p:nvSpPr>
            <p:cNvPr id="26" name="Freeform 19"/>
            <p:cNvSpPr>
              <a:spLocks/>
            </p:cNvSpPr>
            <p:nvPr/>
          </p:nvSpPr>
          <p:spPr bwMode="auto">
            <a:xfrm>
              <a:off x="2862263" y="1068388"/>
              <a:ext cx="449262" cy="646112"/>
            </a:xfrm>
            <a:custGeom>
              <a:avLst/>
              <a:gdLst>
                <a:gd name="T0" fmla="*/ 2147483646 w 283"/>
                <a:gd name="T1" fmla="*/ 2147483646 h 407"/>
                <a:gd name="T2" fmla="*/ 2147483646 w 283"/>
                <a:gd name="T3" fmla="*/ 2147483646 h 407"/>
                <a:gd name="T4" fmla="*/ 0 w 283"/>
                <a:gd name="T5" fmla="*/ 2147483646 h 407"/>
                <a:gd name="T6" fmla="*/ 0 w 283"/>
                <a:gd name="T7" fmla="*/ 2147483646 h 407"/>
                <a:gd name="T8" fmla="*/ 2147483646 w 283"/>
                <a:gd name="T9" fmla="*/ 2147483646 h 407"/>
                <a:gd name="T10" fmla="*/ 0 w 283"/>
                <a:gd name="T11" fmla="*/ 2147483646 h 407"/>
                <a:gd name="T12" fmla="*/ 2147483646 w 283"/>
                <a:gd name="T13" fmla="*/ 2147483646 h 407"/>
                <a:gd name="T14" fmla="*/ 2147483646 w 283"/>
                <a:gd name="T15" fmla="*/ 2147483646 h 407"/>
                <a:gd name="T16" fmla="*/ 2147483646 w 283"/>
                <a:gd name="T17" fmla="*/ 2147483646 h 407"/>
                <a:gd name="T18" fmla="*/ 2147483646 w 283"/>
                <a:gd name="T19" fmla="*/ 2147483646 h 407"/>
                <a:gd name="T20" fmla="*/ 2147483646 w 283"/>
                <a:gd name="T21" fmla="*/ 2147483646 h 407"/>
                <a:gd name="T22" fmla="*/ 2147483646 w 283"/>
                <a:gd name="T23" fmla="*/ 0 h 407"/>
                <a:gd name="T24" fmla="*/ 2147483646 w 283"/>
                <a:gd name="T25" fmla="*/ 2147483646 h 407"/>
                <a:gd name="T26" fmla="*/ 2147483646 w 283"/>
                <a:gd name="T27" fmla="*/ 2147483646 h 407"/>
                <a:gd name="T28" fmla="*/ 2147483646 w 283"/>
                <a:gd name="T29" fmla="*/ 2147483646 h 407"/>
                <a:gd name="T30" fmla="*/ 2147483646 w 283"/>
                <a:gd name="T31" fmla="*/ 2147483646 h 407"/>
                <a:gd name="T32" fmla="*/ 2147483646 w 283"/>
                <a:gd name="T33" fmla="*/ 2147483646 h 407"/>
                <a:gd name="T34" fmla="*/ 2147483646 w 283"/>
                <a:gd name="T35" fmla="*/ 2147483646 h 407"/>
                <a:gd name="T36" fmla="*/ 2147483646 w 283"/>
                <a:gd name="T37" fmla="*/ 2147483646 h 407"/>
                <a:gd name="T38" fmla="*/ 2147483646 w 283"/>
                <a:gd name="T39" fmla="*/ 2147483646 h 407"/>
                <a:gd name="T40" fmla="*/ 2147483646 w 283"/>
                <a:gd name="T41" fmla="*/ 2147483646 h 407"/>
                <a:gd name="T42" fmla="*/ 2147483646 w 283"/>
                <a:gd name="T43" fmla="*/ 2147483646 h 407"/>
                <a:gd name="T44" fmla="*/ 2147483646 w 283"/>
                <a:gd name="T45" fmla="*/ 2147483646 h 40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3" h="407">
                  <a:moveTo>
                    <a:pt x="43" y="406"/>
                  </a:moveTo>
                  <a:lnTo>
                    <a:pt x="33" y="396"/>
                  </a:lnTo>
                  <a:lnTo>
                    <a:pt x="0" y="306"/>
                  </a:lnTo>
                  <a:lnTo>
                    <a:pt x="0" y="262"/>
                  </a:lnTo>
                  <a:lnTo>
                    <a:pt x="19" y="252"/>
                  </a:lnTo>
                  <a:lnTo>
                    <a:pt x="0" y="282"/>
                  </a:lnTo>
                  <a:lnTo>
                    <a:pt x="10" y="327"/>
                  </a:lnTo>
                  <a:lnTo>
                    <a:pt x="43" y="396"/>
                  </a:lnTo>
                  <a:lnTo>
                    <a:pt x="78" y="372"/>
                  </a:lnTo>
                  <a:lnTo>
                    <a:pt x="87" y="306"/>
                  </a:lnTo>
                  <a:lnTo>
                    <a:pt x="19" y="217"/>
                  </a:lnTo>
                  <a:lnTo>
                    <a:pt x="19" y="0"/>
                  </a:lnTo>
                  <a:lnTo>
                    <a:pt x="219" y="10"/>
                  </a:lnTo>
                  <a:lnTo>
                    <a:pt x="194" y="80"/>
                  </a:lnTo>
                  <a:lnTo>
                    <a:pt x="209" y="91"/>
                  </a:lnTo>
                  <a:lnTo>
                    <a:pt x="209" y="125"/>
                  </a:lnTo>
                  <a:lnTo>
                    <a:pt x="282" y="171"/>
                  </a:lnTo>
                  <a:lnTo>
                    <a:pt x="263" y="236"/>
                  </a:lnTo>
                  <a:lnTo>
                    <a:pt x="282" y="306"/>
                  </a:lnTo>
                  <a:lnTo>
                    <a:pt x="273" y="327"/>
                  </a:lnTo>
                  <a:lnTo>
                    <a:pt x="219" y="327"/>
                  </a:lnTo>
                  <a:lnTo>
                    <a:pt x="140" y="396"/>
                  </a:lnTo>
                  <a:lnTo>
                    <a:pt x="43" y="406"/>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27" name="Rectangle 89"/>
            <p:cNvSpPr>
              <a:spLocks noChangeArrowheads="1"/>
            </p:cNvSpPr>
            <p:nvPr/>
          </p:nvSpPr>
          <p:spPr bwMode="auto">
            <a:xfrm>
              <a:off x="2844800" y="765175"/>
              <a:ext cx="5334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Calhoun</a:t>
              </a:r>
            </a:p>
          </p:txBody>
        </p:sp>
        <p:sp>
          <p:nvSpPr>
            <p:cNvPr id="28" name="Rectangle 99"/>
            <p:cNvSpPr>
              <a:spLocks noChangeArrowheads="1"/>
            </p:cNvSpPr>
            <p:nvPr/>
          </p:nvSpPr>
          <p:spPr bwMode="auto">
            <a:xfrm>
              <a:off x="2895600" y="1295400"/>
              <a:ext cx="3492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Gulf</a:t>
              </a:r>
            </a:p>
          </p:txBody>
        </p:sp>
        <p:sp>
          <p:nvSpPr>
            <p:cNvPr id="29" name="Freeform 18"/>
            <p:cNvSpPr>
              <a:spLocks/>
            </p:cNvSpPr>
            <p:nvPr/>
          </p:nvSpPr>
          <p:spPr bwMode="auto">
            <a:xfrm>
              <a:off x="7239000" y="4595813"/>
              <a:ext cx="768350" cy="519112"/>
            </a:xfrm>
            <a:custGeom>
              <a:avLst/>
              <a:gdLst>
                <a:gd name="T0" fmla="*/ 2147483646 w 484"/>
                <a:gd name="T1" fmla="*/ 2147483646 h 327"/>
                <a:gd name="T2" fmla="*/ 2147483646 w 484"/>
                <a:gd name="T3" fmla="*/ 2147483646 h 327"/>
                <a:gd name="T4" fmla="*/ 2147483646 w 484"/>
                <a:gd name="T5" fmla="*/ 2147483646 h 327"/>
                <a:gd name="T6" fmla="*/ 2147483646 w 484"/>
                <a:gd name="T7" fmla="*/ 2147483646 h 327"/>
                <a:gd name="T8" fmla="*/ 2147483646 w 484"/>
                <a:gd name="T9" fmla="*/ 2147483646 h 327"/>
                <a:gd name="T10" fmla="*/ 2147483646 w 484"/>
                <a:gd name="T11" fmla="*/ 2147483646 h 327"/>
                <a:gd name="T12" fmla="*/ 2147483646 w 484"/>
                <a:gd name="T13" fmla="*/ 2147483646 h 327"/>
                <a:gd name="T14" fmla="*/ 2147483646 w 484"/>
                <a:gd name="T15" fmla="*/ 2147483646 h 327"/>
                <a:gd name="T16" fmla="*/ 2147483646 w 484"/>
                <a:gd name="T17" fmla="*/ 2147483646 h 327"/>
                <a:gd name="T18" fmla="*/ 2147483646 w 484"/>
                <a:gd name="T19" fmla="*/ 2147483646 h 327"/>
                <a:gd name="T20" fmla="*/ 0 w 484"/>
                <a:gd name="T21" fmla="*/ 2147483646 h 327"/>
                <a:gd name="T22" fmla="*/ 0 w 484"/>
                <a:gd name="T23" fmla="*/ 2147483646 h 327"/>
                <a:gd name="T24" fmla="*/ 2147483646 w 484"/>
                <a:gd name="T25" fmla="*/ 2147483646 h 327"/>
                <a:gd name="T26" fmla="*/ 2147483646 w 484"/>
                <a:gd name="T27" fmla="*/ 2147483646 h 327"/>
                <a:gd name="T28" fmla="*/ 2147483646 w 484"/>
                <a:gd name="T29" fmla="*/ 2147483646 h 327"/>
                <a:gd name="T30" fmla="*/ 2147483646 w 484"/>
                <a:gd name="T31" fmla="*/ 2147483646 h 327"/>
                <a:gd name="T32" fmla="*/ 2147483646 w 484"/>
                <a:gd name="T33" fmla="*/ 0 h 327"/>
                <a:gd name="T34" fmla="*/ 2147483646 w 484"/>
                <a:gd name="T35" fmla="*/ 2147483646 h 327"/>
                <a:gd name="T36" fmla="*/ 2147483646 w 484"/>
                <a:gd name="T37" fmla="*/ 2147483646 h 3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4" h="327">
                  <a:moveTo>
                    <a:pt x="484" y="43"/>
                  </a:moveTo>
                  <a:lnTo>
                    <a:pt x="424" y="90"/>
                  </a:lnTo>
                  <a:lnTo>
                    <a:pt x="363" y="152"/>
                  </a:lnTo>
                  <a:lnTo>
                    <a:pt x="369" y="216"/>
                  </a:lnTo>
                  <a:lnTo>
                    <a:pt x="374" y="236"/>
                  </a:lnTo>
                  <a:lnTo>
                    <a:pt x="363" y="252"/>
                  </a:lnTo>
                  <a:lnTo>
                    <a:pt x="395" y="267"/>
                  </a:lnTo>
                  <a:lnTo>
                    <a:pt x="375" y="285"/>
                  </a:lnTo>
                  <a:lnTo>
                    <a:pt x="402" y="299"/>
                  </a:lnTo>
                  <a:lnTo>
                    <a:pt x="431" y="318"/>
                  </a:lnTo>
                  <a:lnTo>
                    <a:pt x="0" y="327"/>
                  </a:lnTo>
                  <a:lnTo>
                    <a:pt x="0" y="129"/>
                  </a:lnTo>
                  <a:lnTo>
                    <a:pt x="212" y="126"/>
                  </a:lnTo>
                  <a:lnTo>
                    <a:pt x="212" y="56"/>
                  </a:lnTo>
                  <a:lnTo>
                    <a:pt x="284" y="56"/>
                  </a:lnTo>
                  <a:lnTo>
                    <a:pt x="284" y="2"/>
                  </a:lnTo>
                  <a:lnTo>
                    <a:pt x="452" y="0"/>
                  </a:lnTo>
                  <a:lnTo>
                    <a:pt x="484" y="22"/>
                  </a:lnTo>
                  <a:lnTo>
                    <a:pt x="484" y="43"/>
                  </a:lnTo>
                </a:path>
              </a:pathLst>
            </a:custGeom>
            <a:solidFill>
              <a:srgbClr val="99D359"/>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88" dirty="0"/>
            </a:p>
          </p:txBody>
        </p:sp>
        <p:sp>
          <p:nvSpPr>
            <p:cNvPr id="30" name="Freeform 21"/>
            <p:cNvSpPr>
              <a:spLocks/>
            </p:cNvSpPr>
            <p:nvPr/>
          </p:nvSpPr>
          <p:spPr bwMode="auto">
            <a:xfrm>
              <a:off x="6665913" y="4054475"/>
              <a:ext cx="568325" cy="355600"/>
            </a:xfrm>
            <a:custGeom>
              <a:avLst/>
              <a:gdLst>
                <a:gd name="T0" fmla="*/ 0 w 358"/>
                <a:gd name="T1" fmla="*/ 2147483646 h 224"/>
                <a:gd name="T2" fmla="*/ 0 w 358"/>
                <a:gd name="T3" fmla="*/ 0 h 224"/>
                <a:gd name="T4" fmla="*/ 2147483646 w 358"/>
                <a:gd name="T5" fmla="*/ 0 h 224"/>
                <a:gd name="T6" fmla="*/ 2147483646 w 358"/>
                <a:gd name="T7" fmla="*/ 2147483646 h 224"/>
                <a:gd name="T8" fmla="*/ 0 w 358"/>
                <a:gd name="T9" fmla="*/ 2147483646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224">
                  <a:moveTo>
                    <a:pt x="0" y="223"/>
                  </a:moveTo>
                  <a:lnTo>
                    <a:pt x="0" y="0"/>
                  </a:lnTo>
                  <a:lnTo>
                    <a:pt x="357" y="0"/>
                  </a:lnTo>
                  <a:lnTo>
                    <a:pt x="357" y="223"/>
                  </a:lnTo>
                  <a:lnTo>
                    <a:pt x="0" y="223"/>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31" name="Freeform 22"/>
            <p:cNvSpPr>
              <a:spLocks/>
            </p:cNvSpPr>
            <p:nvPr/>
          </p:nvSpPr>
          <p:spPr bwMode="auto">
            <a:xfrm>
              <a:off x="7229475" y="4051300"/>
              <a:ext cx="731838" cy="747713"/>
            </a:xfrm>
            <a:custGeom>
              <a:avLst/>
              <a:gdLst>
                <a:gd name="T0" fmla="*/ 2147483646 w 461"/>
                <a:gd name="T1" fmla="*/ 2147483646 h 471"/>
                <a:gd name="T2" fmla="*/ 0 w 461"/>
                <a:gd name="T3" fmla="*/ 2147483646 h 471"/>
                <a:gd name="T4" fmla="*/ 2147483646 w 461"/>
                <a:gd name="T5" fmla="*/ 0 h 471"/>
                <a:gd name="T6" fmla="*/ 2147483646 w 461"/>
                <a:gd name="T7" fmla="*/ 2147483646 h 471"/>
                <a:gd name="T8" fmla="*/ 2147483646 w 461"/>
                <a:gd name="T9" fmla="*/ 2147483646 h 471"/>
                <a:gd name="T10" fmla="*/ 2147483646 w 461"/>
                <a:gd name="T11" fmla="*/ 2147483646 h 471"/>
                <a:gd name="T12" fmla="*/ 2147483646 w 461"/>
                <a:gd name="T13" fmla="*/ 2147483646 h 471"/>
                <a:gd name="T14" fmla="*/ 2147483646 w 461"/>
                <a:gd name="T15" fmla="*/ 2147483646 h 471"/>
                <a:gd name="T16" fmla="*/ 2147483646 w 461"/>
                <a:gd name="T17" fmla="*/ 2147483646 h 471"/>
                <a:gd name="T18" fmla="*/ 2147483646 w 461"/>
                <a:gd name="T19" fmla="*/ 2147483646 h 471"/>
                <a:gd name="T20" fmla="*/ 2147483646 w 461"/>
                <a:gd name="T21" fmla="*/ 2147483646 h 471"/>
                <a:gd name="T22" fmla="*/ 2147483646 w 461"/>
                <a:gd name="T23" fmla="*/ 2147483646 h 471"/>
                <a:gd name="T24" fmla="*/ 2147483646 w 461"/>
                <a:gd name="T25" fmla="*/ 2147483646 h 471"/>
                <a:gd name="T26" fmla="*/ 2147483646 w 461"/>
                <a:gd name="T27" fmla="*/ 2147483646 h 471"/>
                <a:gd name="T28" fmla="*/ 2147483646 w 461"/>
                <a:gd name="T29" fmla="*/ 2147483646 h 471"/>
                <a:gd name="T30" fmla="*/ 2147483646 w 461"/>
                <a:gd name="T31" fmla="*/ 2147483646 h 471"/>
                <a:gd name="T32" fmla="*/ 2147483646 w 461"/>
                <a:gd name="T33" fmla="*/ 2147483646 h 471"/>
                <a:gd name="T34" fmla="*/ 2147483646 w 461"/>
                <a:gd name="T35" fmla="*/ 2147483646 h 471"/>
                <a:gd name="T36" fmla="*/ 2147483646 w 461"/>
                <a:gd name="T37" fmla="*/ 2147483646 h 471"/>
                <a:gd name="T38" fmla="*/ 2147483646 w 461"/>
                <a:gd name="T39" fmla="*/ 2147483646 h 4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1" h="471">
                  <a:moveTo>
                    <a:pt x="6" y="223"/>
                  </a:moveTo>
                  <a:lnTo>
                    <a:pt x="0" y="1"/>
                  </a:lnTo>
                  <a:lnTo>
                    <a:pt x="300" y="0"/>
                  </a:lnTo>
                  <a:lnTo>
                    <a:pt x="297" y="22"/>
                  </a:lnTo>
                  <a:lnTo>
                    <a:pt x="258" y="64"/>
                  </a:lnTo>
                  <a:lnTo>
                    <a:pt x="257" y="111"/>
                  </a:lnTo>
                  <a:lnTo>
                    <a:pt x="305" y="150"/>
                  </a:lnTo>
                  <a:lnTo>
                    <a:pt x="311" y="186"/>
                  </a:lnTo>
                  <a:lnTo>
                    <a:pt x="372" y="214"/>
                  </a:lnTo>
                  <a:lnTo>
                    <a:pt x="371" y="229"/>
                  </a:lnTo>
                  <a:lnTo>
                    <a:pt x="407" y="252"/>
                  </a:lnTo>
                  <a:lnTo>
                    <a:pt x="408" y="276"/>
                  </a:lnTo>
                  <a:lnTo>
                    <a:pt x="422" y="312"/>
                  </a:lnTo>
                  <a:lnTo>
                    <a:pt x="461" y="343"/>
                  </a:lnTo>
                  <a:lnTo>
                    <a:pt x="289" y="345"/>
                  </a:lnTo>
                  <a:lnTo>
                    <a:pt x="289" y="399"/>
                  </a:lnTo>
                  <a:lnTo>
                    <a:pt x="217" y="399"/>
                  </a:lnTo>
                  <a:lnTo>
                    <a:pt x="217" y="471"/>
                  </a:lnTo>
                  <a:lnTo>
                    <a:pt x="6" y="471"/>
                  </a:lnTo>
                  <a:lnTo>
                    <a:pt x="6" y="245"/>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2" name="Freeform 23"/>
            <p:cNvSpPr>
              <a:spLocks/>
            </p:cNvSpPr>
            <p:nvPr/>
          </p:nvSpPr>
          <p:spPr bwMode="auto">
            <a:xfrm>
              <a:off x="6008688" y="3429000"/>
              <a:ext cx="666750" cy="628650"/>
            </a:xfrm>
            <a:custGeom>
              <a:avLst/>
              <a:gdLst>
                <a:gd name="T0" fmla="*/ 2147483646 w 420"/>
                <a:gd name="T1" fmla="*/ 2147483646 h 396"/>
                <a:gd name="T2" fmla="*/ 2147483646 w 420"/>
                <a:gd name="T3" fmla="*/ 2147483646 h 396"/>
                <a:gd name="T4" fmla="*/ 2147483646 w 420"/>
                <a:gd name="T5" fmla="*/ 2147483646 h 396"/>
                <a:gd name="T6" fmla="*/ 2147483646 w 420"/>
                <a:gd name="T7" fmla="*/ 2147483646 h 396"/>
                <a:gd name="T8" fmla="*/ 2147483646 w 420"/>
                <a:gd name="T9" fmla="*/ 2147483646 h 396"/>
                <a:gd name="T10" fmla="*/ 2147483646 w 420"/>
                <a:gd name="T11" fmla="*/ 2147483646 h 396"/>
                <a:gd name="T12" fmla="*/ 2147483646 w 420"/>
                <a:gd name="T13" fmla="*/ 2147483646 h 396"/>
                <a:gd name="T14" fmla="*/ 2147483646 w 420"/>
                <a:gd name="T15" fmla="*/ 2147483646 h 396"/>
                <a:gd name="T16" fmla="*/ 2147483646 w 420"/>
                <a:gd name="T17" fmla="*/ 2147483646 h 396"/>
                <a:gd name="T18" fmla="*/ 2147483646 w 420"/>
                <a:gd name="T19" fmla="*/ 2147483646 h 396"/>
                <a:gd name="T20" fmla="*/ 2147483646 w 420"/>
                <a:gd name="T21" fmla="*/ 2147483646 h 396"/>
                <a:gd name="T22" fmla="*/ 2147483646 w 420"/>
                <a:gd name="T23" fmla="*/ 2147483646 h 396"/>
                <a:gd name="T24" fmla="*/ 2147483646 w 420"/>
                <a:gd name="T25" fmla="*/ 2147483646 h 396"/>
                <a:gd name="T26" fmla="*/ 2147483646 w 420"/>
                <a:gd name="T27" fmla="*/ 2147483646 h 396"/>
                <a:gd name="T28" fmla="*/ 2147483646 w 420"/>
                <a:gd name="T29" fmla="*/ 2147483646 h 396"/>
                <a:gd name="T30" fmla="*/ 2147483646 w 420"/>
                <a:gd name="T31" fmla="*/ 2147483646 h 396"/>
                <a:gd name="T32" fmla="*/ 0 w 420"/>
                <a:gd name="T33" fmla="*/ 0 h 396"/>
                <a:gd name="T34" fmla="*/ 2147483646 w 420"/>
                <a:gd name="T35" fmla="*/ 2147483646 h 396"/>
                <a:gd name="T36" fmla="*/ 2147483646 w 420"/>
                <a:gd name="T37" fmla="*/ 2147483646 h 396"/>
                <a:gd name="T38" fmla="*/ 2147483646 w 420"/>
                <a:gd name="T39" fmla="*/ 2147483646 h 396"/>
                <a:gd name="T40" fmla="*/ 2147483646 w 420"/>
                <a:gd name="T41" fmla="*/ 2147483646 h 396"/>
                <a:gd name="T42" fmla="*/ 2147483646 w 420"/>
                <a:gd name="T43" fmla="*/ 2147483646 h 3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0" h="396">
                  <a:moveTo>
                    <a:pt x="99" y="362"/>
                  </a:moveTo>
                  <a:lnTo>
                    <a:pt x="126" y="344"/>
                  </a:lnTo>
                  <a:lnTo>
                    <a:pt x="176" y="293"/>
                  </a:lnTo>
                  <a:lnTo>
                    <a:pt x="186" y="273"/>
                  </a:lnTo>
                  <a:lnTo>
                    <a:pt x="186" y="249"/>
                  </a:lnTo>
                  <a:lnTo>
                    <a:pt x="159" y="207"/>
                  </a:lnTo>
                  <a:lnTo>
                    <a:pt x="141" y="185"/>
                  </a:lnTo>
                  <a:lnTo>
                    <a:pt x="118" y="185"/>
                  </a:lnTo>
                  <a:lnTo>
                    <a:pt x="129" y="240"/>
                  </a:lnTo>
                  <a:lnTo>
                    <a:pt x="106" y="273"/>
                  </a:lnTo>
                  <a:lnTo>
                    <a:pt x="79" y="260"/>
                  </a:lnTo>
                  <a:lnTo>
                    <a:pt x="88" y="233"/>
                  </a:lnTo>
                  <a:lnTo>
                    <a:pt x="78" y="188"/>
                  </a:lnTo>
                  <a:lnTo>
                    <a:pt x="72" y="164"/>
                  </a:lnTo>
                  <a:lnTo>
                    <a:pt x="46" y="144"/>
                  </a:lnTo>
                  <a:lnTo>
                    <a:pt x="3" y="126"/>
                  </a:lnTo>
                  <a:lnTo>
                    <a:pt x="0" y="0"/>
                  </a:lnTo>
                  <a:lnTo>
                    <a:pt x="392" y="1"/>
                  </a:lnTo>
                  <a:lnTo>
                    <a:pt x="420" y="1"/>
                  </a:lnTo>
                  <a:lnTo>
                    <a:pt x="417" y="395"/>
                  </a:lnTo>
                  <a:lnTo>
                    <a:pt x="88" y="396"/>
                  </a:lnTo>
                  <a:lnTo>
                    <a:pt x="99" y="365"/>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3" name="Freeform 25"/>
            <p:cNvSpPr>
              <a:spLocks/>
            </p:cNvSpPr>
            <p:nvPr/>
          </p:nvSpPr>
          <p:spPr bwMode="auto">
            <a:xfrm>
              <a:off x="8005763" y="3790950"/>
              <a:ext cx="636587" cy="377825"/>
            </a:xfrm>
            <a:custGeom>
              <a:avLst/>
              <a:gdLst>
                <a:gd name="T0" fmla="*/ 2147483646 w 401"/>
                <a:gd name="T1" fmla="*/ 2147483646 h 238"/>
                <a:gd name="T2" fmla="*/ 2147483646 w 401"/>
                <a:gd name="T3" fmla="*/ 2147483646 h 238"/>
                <a:gd name="T4" fmla="*/ 2147483646 w 401"/>
                <a:gd name="T5" fmla="*/ 2147483646 h 238"/>
                <a:gd name="T6" fmla="*/ 2147483646 w 401"/>
                <a:gd name="T7" fmla="*/ 2147483646 h 238"/>
                <a:gd name="T8" fmla="*/ 0 w 401"/>
                <a:gd name="T9" fmla="*/ 2147483646 h 238"/>
                <a:gd name="T10" fmla="*/ 2147483646 w 401"/>
                <a:gd name="T11" fmla="*/ 2147483646 h 238"/>
                <a:gd name="T12" fmla="*/ 2147483646 w 401"/>
                <a:gd name="T13" fmla="*/ 2147483646 h 238"/>
                <a:gd name="T14" fmla="*/ 2147483646 w 401"/>
                <a:gd name="T15" fmla="*/ 2147483646 h 238"/>
                <a:gd name="T16" fmla="*/ 2147483646 w 401"/>
                <a:gd name="T17" fmla="*/ 0 h 238"/>
                <a:gd name="T18" fmla="*/ 2147483646 w 401"/>
                <a:gd name="T19" fmla="*/ 2147483646 h 2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1" h="238">
                  <a:moveTo>
                    <a:pt x="400" y="237"/>
                  </a:moveTo>
                  <a:lnTo>
                    <a:pt x="140" y="237"/>
                  </a:lnTo>
                  <a:lnTo>
                    <a:pt x="78" y="237"/>
                  </a:lnTo>
                  <a:lnTo>
                    <a:pt x="78" y="172"/>
                  </a:lnTo>
                  <a:lnTo>
                    <a:pt x="0" y="172"/>
                  </a:lnTo>
                  <a:lnTo>
                    <a:pt x="10" y="34"/>
                  </a:lnTo>
                  <a:lnTo>
                    <a:pt x="270" y="34"/>
                  </a:lnTo>
                  <a:lnTo>
                    <a:pt x="270" y="10"/>
                  </a:lnTo>
                  <a:lnTo>
                    <a:pt x="315" y="0"/>
                  </a:lnTo>
                  <a:lnTo>
                    <a:pt x="400" y="237"/>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4" name="Freeform 34"/>
            <p:cNvSpPr>
              <a:spLocks/>
            </p:cNvSpPr>
            <p:nvPr/>
          </p:nvSpPr>
          <p:spPr bwMode="auto">
            <a:xfrm>
              <a:off x="5972175" y="4056063"/>
              <a:ext cx="700088" cy="496887"/>
            </a:xfrm>
            <a:custGeom>
              <a:avLst/>
              <a:gdLst>
                <a:gd name="T0" fmla="*/ 2147483646 w 441"/>
                <a:gd name="T1" fmla="*/ 2147483646 h 313"/>
                <a:gd name="T2" fmla="*/ 2147483646 w 441"/>
                <a:gd name="T3" fmla="*/ 2147483646 h 313"/>
                <a:gd name="T4" fmla="*/ 2147483646 w 441"/>
                <a:gd name="T5" fmla="*/ 2147483646 h 313"/>
                <a:gd name="T6" fmla="*/ 2147483646 w 441"/>
                <a:gd name="T7" fmla="*/ 2147483646 h 313"/>
                <a:gd name="T8" fmla="*/ 2147483646 w 441"/>
                <a:gd name="T9" fmla="*/ 2147483646 h 313"/>
                <a:gd name="T10" fmla="*/ 2147483646 w 441"/>
                <a:gd name="T11" fmla="*/ 2147483646 h 313"/>
                <a:gd name="T12" fmla="*/ 0 w 441"/>
                <a:gd name="T13" fmla="*/ 2147483646 h 313"/>
                <a:gd name="T14" fmla="*/ 2147483646 w 441"/>
                <a:gd name="T15" fmla="*/ 2147483646 h 313"/>
                <a:gd name="T16" fmla="*/ 2147483646 w 441"/>
                <a:gd name="T17" fmla="*/ 2147483646 h 313"/>
                <a:gd name="T18" fmla="*/ 2147483646 w 441"/>
                <a:gd name="T19" fmla="*/ 2147483646 h 313"/>
                <a:gd name="T20" fmla="*/ 2147483646 w 441"/>
                <a:gd name="T21" fmla="*/ 2147483646 h 313"/>
                <a:gd name="T22" fmla="*/ 2147483646 w 441"/>
                <a:gd name="T23" fmla="*/ 2147483646 h 313"/>
                <a:gd name="T24" fmla="*/ 2147483646 w 441"/>
                <a:gd name="T25" fmla="*/ 2147483646 h 313"/>
                <a:gd name="T26" fmla="*/ 2147483646 w 441"/>
                <a:gd name="T27" fmla="*/ 2147483646 h 313"/>
                <a:gd name="T28" fmla="*/ 2147483646 w 441"/>
                <a:gd name="T29" fmla="*/ 2147483646 h 313"/>
                <a:gd name="T30" fmla="*/ 2147483646 w 441"/>
                <a:gd name="T31" fmla="*/ 0 h 313"/>
                <a:gd name="T32" fmla="*/ 2147483646 w 441"/>
                <a:gd name="T33" fmla="*/ 2147483646 h 313"/>
                <a:gd name="T34" fmla="*/ 2147483646 w 441"/>
                <a:gd name="T35" fmla="*/ 2147483646 h 313"/>
                <a:gd name="T36" fmla="*/ 2147483646 w 441"/>
                <a:gd name="T37" fmla="*/ 2147483646 h 313"/>
                <a:gd name="T38" fmla="*/ 2147483646 w 441"/>
                <a:gd name="T39" fmla="*/ 2147483646 h 313"/>
                <a:gd name="T40" fmla="*/ 2147483646 w 441"/>
                <a:gd name="T41" fmla="*/ 2147483646 h 313"/>
                <a:gd name="T42" fmla="*/ 2147483646 w 441"/>
                <a:gd name="T43" fmla="*/ 2147483646 h 3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41" h="313">
                  <a:moveTo>
                    <a:pt x="80" y="165"/>
                  </a:moveTo>
                  <a:lnTo>
                    <a:pt x="59" y="180"/>
                  </a:lnTo>
                  <a:lnTo>
                    <a:pt x="42" y="163"/>
                  </a:lnTo>
                  <a:lnTo>
                    <a:pt x="32" y="181"/>
                  </a:lnTo>
                  <a:lnTo>
                    <a:pt x="78" y="241"/>
                  </a:lnTo>
                  <a:lnTo>
                    <a:pt x="20" y="189"/>
                  </a:lnTo>
                  <a:lnTo>
                    <a:pt x="0" y="118"/>
                  </a:lnTo>
                  <a:lnTo>
                    <a:pt x="14" y="117"/>
                  </a:lnTo>
                  <a:lnTo>
                    <a:pt x="27" y="154"/>
                  </a:lnTo>
                  <a:lnTo>
                    <a:pt x="66" y="136"/>
                  </a:lnTo>
                  <a:lnTo>
                    <a:pt x="86" y="135"/>
                  </a:lnTo>
                  <a:lnTo>
                    <a:pt x="72" y="112"/>
                  </a:lnTo>
                  <a:lnTo>
                    <a:pt x="84" y="76"/>
                  </a:lnTo>
                  <a:lnTo>
                    <a:pt x="93" y="42"/>
                  </a:lnTo>
                  <a:lnTo>
                    <a:pt x="111" y="1"/>
                  </a:lnTo>
                  <a:lnTo>
                    <a:pt x="441" y="0"/>
                  </a:lnTo>
                  <a:lnTo>
                    <a:pt x="438" y="223"/>
                  </a:lnTo>
                  <a:lnTo>
                    <a:pt x="437" y="313"/>
                  </a:lnTo>
                  <a:lnTo>
                    <a:pt x="299" y="312"/>
                  </a:lnTo>
                  <a:lnTo>
                    <a:pt x="299" y="183"/>
                  </a:lnTo>
                  <a:lnTo>
                    <a:pt x="81" y="180"/>
                  </a:lnTo>
                  <a:lnTo>
                    <a:pt x="78" y="163"/>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5" name="Freeform 35"/>
            <p:cNvSpPr>
              <a:spLocks/>
            </p:cNvSpPr>
            <p:nvPr/>
          </p:nvSpPr>
          <p:spPr bwMode="auto">
            <a:xfrm>
              <a:off x="8226425" y="4495800"/>
              <a:ext cx="687388" cy="384175"/>
            </a:xfrm>
            <a:custGeom>
              <a:avLst/>
              <a:gdLst>
                <a:gd name="T0" fmla="*/ 0 w 433"/>
                <a:gd name="T1" fmla="*/ 2147483646 h 242"/>
                <a:gd name="T2" fmla="*/ 0 w 433"/>
                <a:gd name="T3" fmla="*/ 2147483646 h 242"/>
                <a:gd name="T4" fmla="*/ 2147483646 w 433"/>
                <a:gd name="T5" fmla="*/ 2147483646 h 242"/>
                <a:gd name="T6" fmla="*/ 2147483646 w 433"/>
                <a:gd name="T7" fmla="*/ 0 h 242"/>
                <a:gd name="T8" fmla="*/ 2147483646 w 433"/>
                <a:gd name="T9" fmla="*/ 0 h 242"/>
                <a:gd name="T10" fmla="*/ 2147483646 w 433"/>
                <a:gd name="T11" fmla="*/ 2147483646 h 242"/>
                <a:gd name="T12" fmla="*/ 2147483646 w 433"/>
                <a:gd name="T13" fmla="*/ 2147483646 h 242"/>
                <a:gd name="T14" fmla="*/ 2147483646 w 433"/>
                <a:gd name="T15" fmla="*/ 2147483646 h 242"/>
                <a:gd name="T16" fmla="*/ 2147483646 w 433"/>
                <a:gd name="T17" fmla="*/ 2147483646 h 242"/>
                <a:gd name="T18" fmla="*/ 0 w 433"/>
                <a:gd name="T19" fmla="*/ 2147483646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3" h="242">
                  <a:moveTo>
                    <a:pt x="0" y="115"/>
                  </a:moveTo>
                  <a:lnTo>
                    <a:pt x="0" y="45"/>
                  </a:lnTo>
                  <a:lnTo>
                    <a:pt x="283" y="45"/>
                  </a:lnTo>
                  <a:lnTo>
                    <a:pt x="283" y="0"/>
                  </a:lnTo>
                  <a:lnTo>
                    <a:pt x="346" y="0"/>
                  </a:lnTo>
                  <a:lnTo>
                    <a:pt x="433" y="228"/>
                  </a:lnTo>
                  <a:lnTo>
                    <a:pt x="404" y="227"/>
                  </a:lnTo>
                  <a:lnTo>
                    <a:pt x="389" y="242"/>
                  </a:lnTo>
                  <a:lnTo>
                    <a:pt x="43" y="239"/>
                  </a:lnTo>
                  <a:lnTo>
                    <a:pt x="0" y="115"/>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6" name="Freeform 36"/>
            <p:cNvSpPr>
              <a:spLocks/>
            </p:cNvSpPr>
            <p:nvPr/>
          </p:nvSpPr>
          <p:spPr bwMode="auto">
            <a:xfrm>
              <a:off x="1371600" y="128588"/>
              <a:ext cx="446088" cy="679450"/>
            </a:xfrm>
            <a:custGeom>
              <a:avLst/>
              <a:gdLst>
                <a:gd name="T0" fmla="*/ 2147483646 w 281"/>
                <a:gd name="T1" fmla="*/ 2147483646 h 428"/>
                <a:gd name="T2" fmla="*/ 0 w 281"/>
                <a:gd name="T3" fmla="*/ 0 h 428"/>
                <a:gd name="T4" fmla="*/ 2147483646 w 281"/>
                <a:gd name="T5" fmla="*/ 2147483646 h 428"/>
                <a:gd name="T6" fmla="*/ 2147483646 w 281"/>
                <a:gd name="T7" fmla="*/ 2147483646 h 428"/>
                <a:gd name="T8" fmla="*/ 2147483646 w 281"/>
                <a:gd name="T9" fmla="*/ 2147483646 h 428"/>
                <a:gd name="T10" fmla="*/ 2147483646 w 281"/>
                <a:gd name="T11" fmla="*/ 2147483646 h 428"/>
                <a:gd name="T12" fmla="*/ 2147483646 w 281"/>
                <a:gd name="T13" fmla="*/ 2147483646 h 428"/>
                <a:gd name="T14" fmla="*/ 2147483646 w 281"/>
                <a:gd name="T15" fmla="*/ 2147483646 h 428"/>
                <a:gd name="T16" fmla="*/ 2147483646 w 281"/>
                <a:gd name="T17" fmla="*/ 2147483646 h 428"/>
                <a:gd name="T18" fmla="*/ 2147483646 w 281"/>
                <a:gd name="T19" fmla="*/ 2147483646 h 428"/>
                <a:gd name="T20" fmla="*/ 2147483646 w 281"/>
                <a:gd name="T21" fmla="*/ 2147483646 h 428"/>
                <a:gd name="T22" fmla="*/ 2147483646 w 281"/>
                <a:gd name="T23" fmla="*/ 2147483646 h 428"/>
                <a:gd name="T24" fmla="*/ 2147483646 w 281"/>
                <a:gd name="T25" fmla="*/ 2147483646 h 428"/>
                <a:gd name="T26" fmla="*/ 2147483646 w 281"/>
                <a:gd name="T27" fmla="*/ 2147483646 h 4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1" h="428">
                  <a:moveTo>
                    <a:pt x="3" y="381"/>
                  </a:moveTo>
                  <a:lnTo>
                    <a:pt x="0" y="0"/>
                  </a:lnTo>
                  <a:lnTo>
                    <a:pt x="281" y="2"/>
                  </a:lnTo>
                  <a:lnTo>
                    <a:pt x="278" y="368"/>
                  </a:lnTo>
                  <a:lnTo>
                    <a:pt x="261" y="374"/>
                  </a:lnTo>
                  <a:lnTo>
                    <a:pt x="248" y="368"/>
                  </a:lnTo>
                  <a:lnTo>
                    <a:pt x="249" y="395"/>
                  </a:lnTo>
                  <a:lnTo>
                    <a:pt x="218" y="386"/>
                  </a:lnTo>
                  <a:lnTo>
                    <a:pt x="194" y="384"/>
                  </a:lnTo>
                  <a:lnTo>
                    <a:pt x="206" y="404"/>
                  </a:lnTo>
                  <a:lnTo>
                    <a:pt x="230" y="419"/>
                  </a:lnTo>
                  <a:lnTo>
                    <a:pt x="228" y="428"/>
                  </a:lnTo>
                  <a:lnTo>
                    <a:pt x="143" y="399"/>
                  </a:lnTo>
                  <a:lnTo>
                    <a:pt x="5" y="381"/>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7" name="Freeform 38"/>
            <p:cNvSpPr>
              <a:spLocks/>
            </p:cNvSpPr>
            <p:nvPr/>
          </p:nvSpPr>
          <p:spPr bwMode="auto">
            <a:xfrm>
              <a:off x="7637463" y="4054475"/>
              <a:ext cx="598487" cy="622300"/>
            </a:xfrm>
            <a:custGeom>
              <a:avLst/>
              <a:gdLst>
                <a:gd name="T0" fmla="*/ 2147483646 w 377"/>
                <a:gd name="T1" fmla="*/ 2147483646 h 392"/>
                <a:gd name="T2" fmla="*/ 2147483646 w 377"/>
                <a:gd name="T3" fmla="*/ 2147483646 h 392"/>
                <a:gd name="T4" fmla="*/ 2147483646 w 377"/>
                <a:gd name="T5" fmla="*/ 2147483646 h 392"/>
                <a:gd name="T6" fmla="*/ 2147483646 w 377"/>
                <a:gd name="T7" fmla="*/ 2147483646 h 392"/>
                <a:gd name="T8" fmla="*/ 2147483646 w 377"/>
                <a:gd name="T9" fmla="*/ 2147483646 h 392"/>
                <a:gd name="T10" fmla="*/ 2147483646 w 377"/>
                <a:gd name="T11" fmla="*/ 2147483646 h 392"/>
                <a:gd name="T12" fmla="*/ 2147483646 w 377"/>
                <a:gd name="T13" fmla="*/ 2147483646 h 392"/>
                <a:gd name="T14" fmla="*/ 2147483646 w 377"/>
                <a:gd name="T15" fmla="*/ 2147483646 h 392"/>
                <a:gd name="T16" fmla="*/ 2147483646 w 377"/>
                <a:gd name="T17" fmla="*/ 2147483646 h 392"/>
                <a:gd name="T18" fmla="*/ 2147483646 w 377"/>
                <a:gd name="T19" fmla="*/ 2147483646 h 392"/>
                <a:gd name="T20" fmla="*/ 0 w 377"/>
                <a:gd name="T21" fmla="*/ 2147483646 h 392"/>
                <a:gd name="T22" fmla="*/ 0 w 377"/>
                <a:gd name="T23" fmla="*/ 2147483646 h 392"/>
                <a:gd name="T24" fmla="*/ 2147483646 w 377"/>
                <a:gd name="T25" fmla="*/ 2147483646 h 392"/>
                <a:gd name="T26" fmla="*/ 2147483646 w 377"/>
                <a:gd name="T27" fmla="*/ 0 h 392"/>
                <a:gd name="T28" fmla="*/ 2147483646 w 377"/>
                <a:gd name="T29" fmla="*/ 0 h 392"/>
                <a:gd name="T30" fmla="*/ 2147483646 w 377"/>
                <a:gd name="T31" fmla="*/ 0 h 392"/>
                <a:gd name="T32" fmla="*/ 2147483646 w 377"/>
                <a:gd name="T33" fmla="*/ 2147483646 h 392"/>
                <a:gd name="T34" fmla="*/ 2147483646 w 377"/>
                <a:gd name="T35" fmla="*/ 2147483646 h 392"/>
                <a:gd name="T36" fmla="*/ 2147483646 w 377"/>
                <a:gd name="T37" fmla="*/ 2147483646 h 392"/>
                <a:gd name="T38" fmla="*/ 2147483646 w 377"/>
                <a:gd name="T39" fmla="*/ 2147483646 h 392"/>
                <a:gd name="T40" fmla="*/ 2147483646 w 377"/>
                <a:gd name="T41" fmla="*/ 2147483646 h 3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77" h="392">
                  <a:moveTo>
                    <a:pt x="289" y="325"/>
                  </a:moveTo>
                  <a:lnTo>
                    <a:pt x="236" y="362"/>
                  </a:lnTo>
                  <a:lnTo>
                    <a:pt x="182" y="325"/>
                  </a:lnTo>
                  <a:lnTo>
                    <a:pt x="159" y="302"/>
                  </a:lnTo>
                  <a:lnTo>
                    <a:pt x="149" y="256"/>
                  </a:lnTo>
                  <a:lnTo>
                    <a:pt x="130" y="245"/>
                  </a:lnTo>
                  <a:lnTo>
                    <a:pt x="115" y="226"/>
                  </a:lnTo>
                  <a:lnTo>
                    <a:pt x="115" y="211"/>
                  </a:lnTo>
                  <a:lnTo>
                    <a:pt x="52" y="180"/>
                  </a:lnTo>
                  <a:lnTo>
                    <a:pt x="42" y="146"/>
                  </a:lnTo>
                  <a:lnTo>
                    <a:pt x="0" y="110"/>
                  </a:lnTo>
                  <a:lnTo>
                    <a:pt x="0" y="65"/>
                  </a:lnTo>
                  <a:lnTo>
                    <a:pt x="42" y="19"/>
                  </a:lnTo>
                  <a:lnTo>
                    <a:pt x="42" y="0"/>
                  </a:lnTo>
                  <a:lnTo>
                    <a:pt x="236" y="0"/>
                  </a:lnTo>
                  <a:lnTo>
                    <a:pt x="314" y="0"/>
                  </a:lnTo>
                  <a:lnTo>
                    <a:pt x="314" y="65"/>
                  </a:lnTo>
                  <a:lnTo>
                    <a:pt x="376" y="65"/>
                  </a:lnTo>
                  <a:lnTo>
                    <a:pt x="376" y="325"/>
                  </a:lnTo>
                  <a:lnTo>
                    <a:pt x="376" y="391"/>
                  </a:lnTo>
                  <a:lnTo>
                    <a:pt x="289" y="325"/>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38" name="Freeform 39"/>
            <p:cNvSpPr>
              <a:spLocks/>
            </p:cNvSpPr>
            <p:nvPr/>
          </p:nvSpPr>
          <p:spPr bwMode="auto">
            <a:xfrm>
              <a:off x="7131050" y="2709863"/>
              <a:ext cx="908050" cy="519112"/>
            </a:xfrm>
            <a:custGeom>
              <a:avLst/>
              <a:gdLst>
                <a:gd name="T0" fmla="*/ 2147483646 w 572"/>
                <a:gd name="T1" fmla="*/ 2147483646 h 327"/>
                <a:gd name="T2" fmla="*/ 2147483646 w 572"/>
                <a:gd name="T3" fmla="*/ 2147483646 h 327"/>
                <a:gd name="T4" fmla="*/ 2147483646 w 572"/>
                <a:gd name="T5" fmla="*/ 2147483646 h 327"/>
                <a:gd name="T6" fmla="*/ 2147483646 w 572"/>
                <a:gd name="T7" fmla="*/ 2147483646 h 327"/>
                <a:gd name="T8" fmla="*/ 2147483646 w 572"/>
                <a:gd name="T9" fmla="*/ 2147483646 h 327"/>
                <a:gd name="T10" fmla="*/ 2147483646 w 572"/>
                <a:gd name="T11" fmla="*/ 2147483646 h 327"/>
                <a:gd name="T12" fmla="*/ 2147483646 w 572"/>
                <a:gd name="T13" fmla="*/ 2147483646 h 327"/>
                <a:gd name="T14" fmla="*/ 2147483646 w 572"/>
                <a:gd name="T15" fmla="*/ 2147483646 h 327"/>
                <a:gd name="T16" fmla="*/ 0 w 572"/>
                <a:gd name="T17" fmla="*/ 2147483646 h 327"/>
                <a:gd name="T18" fmla="*/ 2147483646 w 572"/>
                <a:gd name="T19" fmla="*/ 0 h 327"/>
                <a:gd name="T20" fmla="*/ 2147483646 w 572"/>
                <a:gd name="T21" fmla="*/ 0 h 327"/>
                <a:gd name="T22" fmla="*/ 2147483646 w 572"/>
                <a:gd name="T23" fmla="*/ 2147483646 h 327"/>
                <a:gd name="T24" fmla="*/ 2147483646 w 572"/>
                <a:gd name="T25" fmla="*/ 2147483646 h 327"/>
                <a:gd name="T26" fmla="*/ 2147483646 w 572"/>
                <a:gd name="T27" fmla="*/ 2147483646 h 327"/>
                <a:gd name="T28" fmla="*/ 2147483646 w 572"/>
                <a:gd name="T29" fmla="*/ 2147483646 h 327"/>
                <a:gd name="T30" fmla="*/ 2147483646 w 572"/>
                <a:gd name="T31" fmla="*/ 2147483646 h 327"/>
                <a:gd name="T32" fmla="*/ 2147483646 w 572"/>
                <a:gd name="T33" fmla="*/ 2147483646 h 327"/>
                <a:gd name="T34" fmla="*/ 2147483646 w 572"/>
                <a:gd name="T35" fmla="*/ 2147483646 h 3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72" h="327">
                  <a:moveTo>
                    <a:pt x="508" y="134"/>
                  </a:moveTo>
                  <a:lnTo>
                    <a:pt x="519" y="154"/>
                  </a:lnTo>
                  <a:lnTo>
                    <a:pt x="519" y="180"/>
                  </a:lnTo>
                  <a:lnTo>
                    <a:pt x="552" y="200"/>
                  </a:lnTo>
                  <a:lnTo>
                    <a:pt x="561" y="225"/>
                  </a:lnTo>
                  <a:lnTo>
                    <a:pt x="552" y="236"/>
                  </a:lnTo>
                  <a:lnTo>
                    <a:pt x="543" y="260"/>
                  </a:lnTo>
                  <a:lnTo>
                    <a:pt x="571" y="326"/>
                  </a:lnTo>
                  <a:lnTo>
                    <a:pt x="0" y="326"/>
                  </a:lnTo>
                  <a:lnTo>
                    <a:pt x="9" y="0"/>
                  </a:lnTo>
                  <a:lnTo>
                    <a:pt x="171" y="0"/>
                  </a:lnTo>
                  <a:lnTo>
                    <a:pt x="162" y="34"/>
                  </a:lnTo>
                  <a:lnTo>
                    <a:pt x="139" y="42"/>
                  </a:lnTo>
                  <a:lnTo>
                    <a:pt x="139" y="110"/>
                  </a:lnTo>
                  <a:lnTo>
                    <a:pt x="240" y="110"/>
                  </a:lnTo>
                  <a:lnTo>
                    <a:pt x="240" y="125"/>
                  </a:lnTo>
                  <a:lnTo>
                    <a:pt x="484" y="125"/>
                  </a:lnTo>
                  <a:lnTo>
                    <a:pt x="508" y="134"/>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39" name="Freeform 40"/>
            <p:cNvSpPr>
              <a:spLocks/>
            </p:cNvSpPr>
            <p:nvPr/>
          </p:nvSpPr>
          <p:spPr bwMode="auto">
            <a:xfrm>
              <a:off x="7129463" y="3224213"/>
              <a:ext cx="903287" cy="842962"/>
            </a:xfrm>
            <a:custGeom>
              <a:avLst/>
              <a:gdLst>
                <a:gd name="T0" fmla="*/ 2147483646 w 569"/>
                <a:gd name="T1" fmla="*/ 2147483646 h 531"/>
                <a:gd name="T2" fmla="*/ 2147483646 w 569"/>
                <a:gd name="T3" fmla="*/ 2147483646 h 531"/>
                <a:gd name="T4" fmla="*/ 2147483646 w 569"/>
                <a:gd name="T5" fmla="*/ 2147483646 h 531"/>
                <a:gd name="T6" fmla="*/ 2147483646 w 569"/>
                <a:gd name="T7" fmla="*/ 2147483646 h 531"/>
                <a:gd name="T8" fmla="*/ 2147483646 w 569"/>
                <a:gd name="T9" fmla="*/ 2147483646 h 531"/>
                <a:gd name="T10" fmla="*/ 2147483646 w 569"/>
                <a:gd name="T11" fmla="*/ 2147483646 h 531"/>
                <a:gd name="T12" fmla="*/ 2147483646 w 569"/>
                <a:gd name="T13" fmla="*/ 2147483646 h 531"/>
                <a:gd name="T14" fmla="*/ 2147483646 w 569"/>
                <a:gd name="T15" fmla="*/ 2147483646 h 531"/>
                <a:gd name="T16" fmla="*/ 2147483646 w 569"/>
                <a:gd name="T17" fmla="*/ 2147483646 h 531"/>
                <a:gd name="T18" fmla="*/ 2147483646 w 569"/>
                <a:gd name="T19" fmla="*/ 2147483646 h 531"/>
                <a:gd name="T20" fmla="*/ 2147483646 w 569"/>
                <a:gd name="T21" fmla="*/ 2147483646 h 531"/>
                <a:gd name="T22" fmla="*/ 2147483646 w 569"/>
                <a:gd name="T23" fmla="*/ 2147483646 h 531"/>
                <a:gd name="T24" fmla="*/ 2147483646 w 569"/>
                <a:gd name="T25" fmla="*/ 2147483646 h 531"/>
                <a:gd name="T26" fmla="*/ 2147483646 w 569"/>
                <a:gd name="T27" fmla="*/ 2147483646 h 531"/>
                <a:gd name="T28" fmla="*/ 2147483646 w 569"/>
                <a:gd name="T29" fmla="*/ 2147483646 h 531"/>
                <a:gd name="T30" fmla="*/ 2147483646 w 569"/>
                <a:gd name="T31" fmla="*/ 2147483646 h 531"/>
                <a:gd name="T32" fmla="*/ 0 w 569"/>
                <a:gd name="T33" fmla="*/ 2147483646 h 531"/>
                <a:gd name="T34" fmla="*/ 0 w 569"/>
                <a:gd name="T35" fmla="*/ 0 h 531"/>
                <a:gd name="T36" fmla="*/ 2147483646 w 569"/>
                <a:gd name="T37" fmla="*/ 2147483646 h 531"/>
                <a:gd name="T38" fmla="*/ 2147483646 w 569"/>
                <a:gd name="T39" fmla="*/ 2147483646 h 5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69" h="531">
                  <a:moveTo>
                    <a:pt x="569" y="397"/>
                  </a:moveTo>
                  <a:lnTo>
                    <a:pt x="559" y="531"/>
                  </a:lnTo>
                  <a:lnTo>
                    <a:pt x="366" y="531"/>
                  </a:lnTo>
                  <a:lnTo>
                    <a:pt x="362" y="488"/>
                  </a:lnTo>
                  <a:lnTo>
                    <a:pt x="323" y="402"/>
                  </a:lnTo>
                  <a:lnTo>
                    <a:pt x="254" y="369"/>
                  </a:lnTo>
                  <a:lnTo>
                    <a:pt x="248" y="321"/>
                  </a:lnTo>
                  <a:lnTo>
                    <a:pt x="222" y="314"/>
                  </a:lnTo>
                  <a:lnTo>
                    <a:pt x="219" y="290"/>
                  </a:lnTo>
                  <a:lnTo>
                    <a:pt x="153" y="230"/>
                  </a:lnTo>
                  <a:lnTo>
                    <a:pt x="155" y="189"/>
                  </a:lnTo>
                  <a:lnTo>
                    <a:pt x="138" y="180"/>
                  </a:lnTo>
                  <a:lnTo>
                    <a:pt x="149" y="158"/>
                  </a:lnTo>
                  <a:lnTo>
                    <a:pt x="131" y="138"/>
                  </a:lnTo>
                  <a:lnTo>
                    <a:pt x="92" y="147"/>
                  </a:lnTo>
                  <a:lnTo>
                    <a:pt x="42" y="78"/>
                  </a:lnTo>
                  <a:lnTo>
                    <a:pt x="0" y="78"/>
                  </a:lnTo>
                  <a:lnTo>
                    <a:pt x="0" y="0"/>
                  </a:lnTo>
                  <a:lnTo>
                    <a:pt x="569" y="2"/>
                  </a:lnTo>
                  <a:lnTo>
                    <a:pt x="569" y="397"/>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0" name="Freeform 42"/>
            <p:cNvSpPr>
              <a:spLocks/>
            </p:cNvSpPr>
            <p:nvPr/>
          </p:nvSpPr>
          <p:spPr bwMode="auto">
            <a:xfrm>
              <a:off x="5822950" y="3068638"/>
              <a:ext cx="854075" cy="363537"/>
            </a:xfrm>
            <a:custGeom>
              <a:avLst/>
              <a:gdLst>
                <a:gd name="T0" fmla="*/ 2147483646 w 538"/>
                <a:gd name="T1" fmla="*/ 2147483646 h 229"/>
                <a:gd name="T2" fmla="*/ 2147483646 w 538"/>
                <a:gd name="T3" fmla="*/ 2147483646 h 229"/>
                <a:gd name="T4" fmla="*/ 2147483646 w 538"/>
                <a:gd name="T5" fmla="*/ 2147483646 h 229"/>
                <a:gd name="T6" fmla="*/ 2147483646 w 538"/>
                <a:gd name="T7" fmla="*/ 0 h 229"/>
                <a:gd name="T8" fmla="*/ 2147483646 w 538"/>
                <a:gd name="T9" fmla="*/ 0 h 229"/>
                <a:gd name="T10" fmla="*/ 2147483646 w 538"/>
                <a:gd name="T11" fmla="*/ 2147483646 h 229"/>
                <a:gd name="T12" fmla="*/ 2147483646 w 538"/>
                <a:gd name="T13" fmla="*/ 2147483646 h 229"/>
                <a:gd name="T14" fmla="*/ 2147483646 w 538"/>
                <a:gd name="T15" fmla="*/ 2147483646 h 229"/>
                <a:gd name="T16" fmla="*/ 2147483646 w 538"/>
                <a:gd name="T17" fmla="*/ 2147483646 h 229"/>
                <a:gd name="T18" fmla="*/ 2147483646 w 538"/>
                <a:gd name="T19" fmla="*/ 2147483646 h 229"/>
                <a:gd name="T20" fmla="*/ 0 w 538"/>
                <a:gd name="T21" fmla="*/ 2147483646 h 229"/>
                <a:gd name="T22" fmla="*/ 2147483646 w 538"/>
                <a:gd name="T23" fmla="*/ 2147483646 h 2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38" h="229">
                  <a:moveTo>
                    <a:pt x="33" y="204"/>
                  </a:moveTo>
                  <a:lnTo>
                    <a:pt x="87" y="36"/>
                  </a:lnTo>
                  <a:lnTo>
                    <a:pt x="399" y="36"/>
                  </a:lnTo>
                  <a:lnTo>
                    <a:pt x="399" y="0"/>
                  </a:lnTo>
                  <a:lnTo>
                    <a:pt x="537" y="0"/>
                  </a:lnTo>
                  <a:lnTo>
                    <a:pt x="537" y="128"/>
                  </a:lnTo>
                  <a:lnTo>
                    <a:pt x="537" y="174"/>
                  </a:lnTo>
                  <a:lnTo>
                    <a:pt x="509" y="174"/>
                  </a:lnTo>
                  <a:lnTo>
                    <a:pt x="509" y="228"/>
                  </a:lnTo>
                  <a:lnTo>
                    <a:pt x="111" y="228"/>
                  </a:lnTo>
                  <a:lnTo>
                    <a:pt x="0" y="228"/>
                  </a:lnTo>
                  <a:lnTo>
                    <a:pt x="33" y="204"/>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1" name="Freeform 43"/>
            <p:cNvSpPr>
              <a:spLocks/>
            </p:cNvSpPr>
            <p:nvPr/>
          </p:nvSpPr>
          <p:spPr bwMode="auto">
            <a:xfrm>
              <a:off x="5765800" y="3425825"/>
              <a:ext cx="303213" cy="587375"/>
            </a:xfrm>
            <a:custGeom>
              <a:avLst/>
              <a:gdLst>
                <a:gd name="T0" fmla="*/ 2147483646 w 191"/>
                <a:gd name="T1" fmla="*/ 2147483646 h 370"/>
                <a:gd name="T2" fmla="*/ 2147483646 w 191"/>
                <a:gd name="T3" fmla="*/ 2147483646 h 370"/>
                <a:gd name="T4" fmla="*/ 2147483646 w 191"/>
                <a:gd name="T5" fmla="*/ 2147483646 h 370"/>
                <a:gd name="T6" fmla="*/ 2147483646 w 191"/>
                <a:gd name="T7" fmla="*/ 2147483646 h 370"/>
                <a:gd name="T8" fmla="*/ 2147483646 w 191"/>
                <a:gd name="T9" fmla="*/ 2147483646 h 370"/>
                <a:gd name="T10" fmla="*/ 2147483646 w 191"/>
                <a:gd name="T11" fmla="*/ 2147483646 h 370"/>
                <a:gd name="T12" fmla="*/ 2147483646 w 191"/>
                <a:gd name="T13" fmla="*/ 2147483646 h 370"/>
                <a:gd name="T14" fmla="*/ 2147483646 w 191"/>
                <a:gd name="T15" fmla="*/ 2147483646 h 370"/>
                <a:gd name="T16" fmla="*/ 2147483646 w 191"/>
                <a:gd name="T17" fmla="*/ 2147483646 h 370"/>
                <a:gd name="T18" fmla="*/ 2147483646 w 191"/>
                <a:gd name="T19" fmla="*/ 2147483646 h 370"/>
                <a:gd name="T20" fmla="*/ 2147483646 w 191"/>
                <a:gd name="T21" fmla="*/ 2147483646 h 370"/>
                <a:gd name="T22" fmla="*/ 2147483646 w 191"/>
                <a:gd name="T23" fmla="*/ 2147483646 h 370"/>
                <a:gd name="T24" fmla="*/ 2147483646 w 191"/>
                <a:gd name="T25" fmla="*/ 2147483646 h 370"/>
                <a:gd name="T26" fmla="*/ 2147483646 w 191"/>
                <a:gd name="T27" fmla="*/ 2147483646 h 370"/>
                <a:gd name="T28" fmla="*/ 2147483646 w 191"/>
                <a:gd name="T29" fmla="*/ 2147483646 h 370"/>
                <a:gd name="T30" fmla="*/ 2147483646 w 191"/>
                <a:gd name="T31" fmla="*/ 2147483646 h 370"/>
                <a:gd name="T32" fmla="*/ 2147483646 w 191"/>
                <a:gd name="T33" fmla="*/ 2147483646 h 370"/>
                <a:gd name="T34" fmla="*/ 2147483646 w 191"/>
                <a:gd name="T35" fmla="*/ 2147483646 h 370"/>
                <a:gd name="T36" fmla="*/ 2147483646 w 191"/>
                <a:gd name="T37" fmla="*/ 2147483646 h 370"/>
                <a:gd name="T38" fmla="*/ 2147483646 w 191"/>
                <a:gd name="T39" fmla="*/ 2147483646 h 370"/>
                <a:gd name="T40" fmla="*/ 0 w 191"/>
                <a:gd name="T41" fmla="*/ 2147483646 h 370"/>
                <a:gd name="T42" fmla="*/ 2147483646 w 191"/>
                <a:gd name="T43" fmla="*/ 2147483646 h 370"/>
                <a:gd name="T44" fmla="*/ 2147483646 w 191"/>
                <a:gd name="T45" fmla="*/ 2147483646 h 370"/>
                <a:gd name="T46" fmla="*/ 2147483646 w 191"/>
                <a:gd name="T47" fmla="*/ 2147483646 h 370"/>
                <a:gd name="T48" fmla="*/ 2147483646 w 191"/>
                <a:gd name="T49" fmla="*/ 0 h 370"/>
                <a:gd name="T50" fmla="*/ 2147483646 w 191"/>
                <a:gd name="T51" fmla="*/ 2147483646 h 370"/>
                <a:gd name="T52" fmla="*/ 2147483646 w 191"/>
                <a:gd name="T53" fmla="*/ 2147483646 h 370"/>
                <a:gd name="T54" fmla="*/ 2147483646 w 191"/>
                <a:gd name="T55" fmla="*/ 2147483646 h 3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1" h="370">
                  <a:moveTo>
                    <a:pt x="131" y="137"/>
                  </a:moveTo>
                  <a:lnTo>
                    <a:pt x="113" y="157"/>
                  </a:lnTo>
                  <a:lnTo>
                    <a:pt x="102" y="182"/>
                  </a:lnTo>
                  <a:lnTo>
                    <a:pt x="157" y="212"/>
                  </a:lnTo>
                  <a:lnTo>
                    <a:pt x="191" y="228"/>
                  </a:lnTo>
                  <a:lnTo>
                    <a:pt x="190" y="253"/>
                  </a:lnTo>
                  <a:lnTo>
                    <a:pt x="183" y="275"/>
                  </a:lnTo>
                  <a:lnTo>
                    <a:pt x="178" y="298"/>
                  </a:lnTo>
                  <a:lnTo>
                    <a:pt x="165" y="320"/>
                  </a:lnTo>
                  <a:lnTo>
                    <a:pt x="157" y="364"/>
                  </a:lnTo>
                  <a:lnTo>
                    <a:pt x="136" y="361"/>
                  </a:lnTo>
                  <a:lnTo>
                    <a:pt x="122" y="330"/>
                  </a:lnTo>
                  <a:lnTo>
                    <a:pt x="94" y="320"/>
                  </a:lnTo>
                  <a:lnTo>
                    <a:pt x="75" y="287"/>
                  </a:lnTo>
                  <a:lnTo>
                    <a:pt x="60" y="262"/>
                  </a:lnTo>
                  <a:lnTo>
                    <a:pt x="43" y="260"/>
                  </a:lnTo>
                  <a:lnTo>
                    <a:pt x="81" y="370"/>
                  </a:lnTo>
                  <a:lnTo>
                    <a:pt x="66" y="370"/>
                  </a:lnTo>
                  <a:lnTo>
                    <a:pt x="24" y="298"/>
                  </a:lnTo>
                  <a:lnTo>
                    <a:pt x="0" y="228"/>
                  </a:lnTo>
                  <a:lnTo>
                    <a:pt x="15" y="226"/>
                  </a:lnTo>
                  <a:lnTo>
                    <a:pt x="28" y="154"/>
                  </a:lnTo>
                  <a:lnTo>
                    <a:pt x="36" y="83"/>
                  </a:lnTo>
                  <a:lnTo>
                    <a:pt x="34" y="0"/>
                  </a:lnTo>
                  <a:lnTo>
                    <a:pt x="156" y="2"/>
                  </a:lnTo>
                  <a:lnTo>
                    <a:pt x="157" y="127"/>
                  </a:lnTo>
                  <a:lnTo>
                    <a:pt x="146" y="137"/>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2" name="Freeform 45"/>
            <p:cNvSpPr>
              <a:spLocks/>
            </p:cNvSpPr>
            <p:nvPr/>
          </p:nvSpPr>
          <p:spPr bwMode="auto">
            <a:xfrm>
              <a:off x="8224838" y="4157663"/>
              <a:ext cx="554037" cy="415925"/>
            </a:xfrm>
            <a:custGeom>
              <a:avLst/>
              <a:gdLst>
                <a:gd name="T0" fmla="*/ 2147483646 w 349"/>
                <a:gd name="T1" fmla="*/ 2147483646 h 262"/>
                <a:gd name="T2" fmla="*/ 2147483646 w 349"/>
                <a:gd name="T3" fmla="*/ 2147483646 h 262"/>
                <a:gd name="T4" fmla="*/ 2147483646 w 349"/>
                <a:gd name="T5" fmla="*/ 2147483646 h 262"/>
                <a:gd name="T6" fmla="*/ 0 w 349"/>
                <a:gd name="T7" fmla="*/ 2147483646 h 262"/>
                <a:gd name="T8" fmla="*/ 0 w 349"/>
                <a:gd name="T9" fmla="*/ 0 h 262"/>
                <a:gd name="T10" fmla="*/ 2147483646 w 349"/>
                <a:gd name="T11" fmla="*/ 0 h 262"/>
                <a:gd name="T12" fmla="*/ 2147483646 w 349"/>
                <a:gd name="T13" fmla="*/ 2147483646 h 2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9" h="262">
                  <a:moveTo>
                    <a:pt x="348" y="218"/>
                  </a:moveTo>
                  <a:lnTo>
                    <a:pt x="284" y="218"/>
                  </a:lnTo>
                  <a:lnTo>
                    <a:pt x="284" y="261"/>
                  </a:lnTo>
                  <a:lnTo>
                    <a:pt x="0" y="261"/>
                  </a:lnTo>
                  <a:lnTo>
                    <a:pt x="0" y="0"/>
                  </a:lnTo>
                  <a:lnTo>
                    <a:pt x="261" y="0"/>
                  </a:lnTo>
                  <a:lnTo>
                    <a:pt x="348" y="218"/>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43" name="Freeform 48"/>
            <p:cNvSpPr>
              <a:spLocks/>
            </p:cNvSpPr>
            <p:nvPr/>
          </p:nvSpPr>
          <p:spPr bwMode="auto">
            <a:xfrm>
              <a:off x="7331075" y="2617788"/>
              <a:ext cx="541338" cy="306387"/>
            </a:xfrm>
            <a:custGeom>
              <a:avLst/>
              <a:gdLst>
                <a:gd name="T0" fmla="*/ 2147483646 w 341"/>
                <a:gd name="T1" fmla="*/ 2147483646 h 193"/>
                <a:gd name="T2" fmla="*/ 2147483646 w 341"/>
                <a:gd name="T3" fmla="*/ 0 h 193"/>
                <a:gd name="T4" fmla="*/ 2147483646 w 341"/>
                <a:gd name="T5" fmla="*/ 2147483646 h 193"/>
                <a:gd name="T6" fmla="*/ 2147483646 w 341"/>
                <a:gd name="T7" fmla="*/ 2147483646 h 193"/>
                <a:gd name="T8" fmla="*/ 2147483646 w 341"/>
                <a:gd name="T9" fmla="*/ 2147483646 h 193"/>
                <a:gd name="T10" fmla="*/ 2147483646 w 341"/>
                <a:gd name="T11" fmla="*/ 2147483646 h 193"/>
                <a:gd name="T12" fmla="*/ 2147483646 w 341"/>
                <a:gd name="T13" fmla="*/ 2147483646 h 193"/>
                <a:gd name="T14" fmla="*/ 2147483646 w 341"/>
                <a:gd name="T15" fmla="*/ 2147483646 h 193"/>
                <a:gd name="T16" fmla="*/ 2147483646 w 341"/>
                <a:gd name="T17" fmla="*/ 2147483646 h 193"/>
                <a:gd name="T18" fmla="*/ 2147483646 w 341"/>
                <a:gd name="T19" fmla="*/ 2147483646 h 193"/>
                <a:gd name="T20" fmla="*/ 2147483646 w 341"/>
                <a:gd name="T21" fmla="*/ 2147483646 h 193"/>
                <a:gd name="T22" fmla="*/ 0 w 341"/>
                <a:gd name="T23" fmla="*/ 2147483646 h 193"/>
                <a:gd name="T24" fmla="*/ 0 w 341"/>
                <a:gd name="T25" fmla="*/ 2147483646 h 193"/>
                <a:gd name="T26" fmla="*/ 2147483646 w 341"/>
                <a:gd name="T27" fmla="*/ 2147483646 h 193"/>
                <a:gd name="T28" fmla="*/ 2147483646 w 341"/>
                <a:gd name="T29" fmla="*/ 2147483646 h 193"/>
                <a:gd name="T30" fmla="*/ 2147483646 w 341"/>
                <a:gd name="T31" fmla="*/ 2147483646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41" h="193">
                  <a:moveTo>
                    <a:pt x="46" y="27"/>
                  </a:moveTo>
                  <a:lnTo>
                    <a:pt x="59" y="0"/>
                  </a:lnTo>
                  <a:lnTo>
                    <a:pt x="77" y="20"/>
                  </a:lnTo>
                  <a:lnTo>
                    <a:pt x="152" y="18"/>
                  </a:lnTo>
                  <a:lnTo>
                    <a:pt x="207" y="67"/>
                  </a:lnTo>
                  <a:lnTo>
                    <a:pt x="241" y="55"/>
                  </a:lnTo>
                  <a:lnTo>
                    <a:pt x="241" y="30"/>
                  </a:lnTo>
                  <a:lnTo>
                    <a:pt x="275" y="36"/>
                  </a:lnTo>
                  <a:lnTo>
                    <a:pt x="341" y="192"/>
                  </a:lnTo>
                  <a:lnTo>
                    <a:pt x="101" y="193"/>
                  </a:lnTo>
                  <a:lnTo>
                    <a:pt x="101" y="178"/>
                  </a:lnTo>
                  <a:lnTo>
                    <a:pt x="0" y="178"/>
                  </a:lnTo>
                  <a:lnTo>
                    <a:pt x="0" y="110"/>
                  </a:lnTo>
                  <a:lnTo>
                    <a:pt x="23" y="101"/>
                  </a:lnTo>
                  <a:lnTo>
                    <a:pt x="32" y="67"/>
                  </a:lnTo>
                  <a:lnTo>
                    <a:pt x="50" y="61"/>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4" name="Freeform 56"/>
            <p:cNvSpPr>
              <a:spLocks/>
            </p:cNvSpPr>
            <p:nvPr/>
          </p:nvSpPr>
          <p:spPr bwMode="auto">
            <a:xfrm>
              <a:off x="5959475" y="2822575"/>
              <a:ext cx="717550" cy="317500"/>
            </a:xfrm>
            <a:custGeom>
              <a:avLst/>
              <a:gdLst>
                <a:gd name="T0" fmla="*/ 2147483646 w 452"/>
                <a:gd name="T1" fmla="*/ 2147483646 h 200"/>
                <a:gd name="T2" fmla="*/ 2147483646 w 452"/>
                <a:gd name="T3" fmla="*/ 0 h 200"/>
                <a:gd name="T4" fmla="*/ 2147483646 w 452"/>
                <a:gd name="T5" fmla="*/ 0 h 200"/>
                <a:gd name="T6" fmla="*/ 2147483646 w 452"/>
                <a:gd name="T7" fmla="*/ 2147483646 h 200"/>
                <a:gd name="T8" fmla="*/ 2147483646 w 452"/>
                <a:gd name="T9" fmla="*/ 2147483646 h 200"/>
                <a:gd name="T10" fmla="*/ 2147483646 w 452"/>
                <a:gd name="T11" fmla="*/ 2147483646 h 200"/>
                <a:gd name="T12" fmla="*/ 2147483646 w 452"/>
                <a:gd name="T13" fmla="*/ 2147483646 h 200"/>
                <a:gd name="T14" fmla="*/ 2147483646 w 452"/>
                <a:gd name="T15" fmla="*/ 2147483646 h 200"/>
                <a:gd name="T16" fmla="*/ 2147483646 w 452"/>
                <a:gd name="T17" fmla="*/ 2147483646 h 200"/>
                <a:gd name="T18" fmla="*/ 2147483646 w 452"/>
                <a:gd name="T19" fmla="*/ 2147483646 h 200"/>
                <a:gd name="T20" fmla="*/ 0 w 452"/>
                <a:gd name="T21" fmla="*/ 2147483646 h 200"/>
                <a:gd name="T22" fmla="*/ 2147483646 w 452"/>
                <a:gd name="T23" fmla="*/ 2147483646 h 2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2" h="200">
                  <a:moveTo>
                    <a:pt x="24" y="117"/>
                  </a:moveTo>
                  <a:lnTo>
                    <a:pt x="9" y="0"/>
                  </a:lnTo>
                  <a:lnTo>
                    <a:pt x="192" y="0"/>
                  </a:lnTo>
                  <a:lnTo>
                    <a:pt x="192" y="24"/>
                  </a:lnTo>
                  <a:lnTo>
                    <a:pt x="303" y="24"/>
                  </a:lnTo>
                  <a:lnTo>
                    <a:pt x="347" y="92"/>
                  </a:lnTo>
                  <a:lnTo>
                    <a:pt x="451" y="128"/>
                  </a:lnTo>
                  <a:lnTo>
                    <a:pt x="451" y="163"/>
                  </a:lnTo>
                  <a:lnTo>
                    <a:pt x="313" y="163"/>
                  </a:lnTo>
                  <a:lnTo>
                    <a:pt x="313" y="199"/>
                  </a:lnTo>
                  <a:lnTo>
                    <a:pt x="0" y="199"/>
                  </a:lnTo>
                  <a:lnTo>
                    <a:pt x="24" y="117"/>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45" name="Freeform 57"/>
            <p:cNvSpPr>
              <a:spLocks/>
            </p:cNvSpPr>
            <p:nvPr/>
          </p:nvSpPr>
          <p:spPr bwMode="auto">
            <a:xfrm>
              <a:off x="6781800" y="2170113"/>
              <a:ext cx="657225" cy="1063625"/>
            </a:xfrm>
            <a:custGeom>
              <a:avLst/>
              <a:gdLst>
                <a:gd name="T0" fmla="*/ 2147483646 w 414"/>
                <a:gd name="T1" fmla="*/ 2147483646 h 670"/>
                <a:gd name="T2" fmla="*/ 2147483646 w 414"/>
                <a:gd name="T3" fmla="*/ 2147483646 h 670"/>
                <a:gd name="T4" fmla="*/ 0 w 414"/>
                <a:gd name="T5" fmla="*/ 2147483646 h 670"/>
                <a:gd name="T6" fmla="*/ 2147483646 w 414"/>
                <a:gd name="T7" fmla="*/ 2147483646 h 670"/>
                <a:gd name="T8" fmla="*/ 2147483646 w 414"/>
                <a:gd name="T9" fmla="*/ 2147483646 h 670"/>
                <a:gd name="T10" fmla="*/ 2147483646 w 414"/>
                <a:gd name="T11" fmla="*/ 2147483646 h 670"/>
                <a:gd name="T12" fmla="*/ 2147483646 w 414"/>
                <a:gd name="T13" fmla="*/ 2147483646 h 670"/>
                <a:gd name="T14" fmla="*/ 2147483646 w 414"/>
                <a:gd name="T15" fmla="*/ 2147483646 h 670"/>
                <a:gd name="T16" fmla="*/ 2147483646 w 414"/>
                <a:gd name="T17" fmla="*/ 2147483646 h 670"/>
                <a:gd name="T18" fmla="*/ 2147483646 w 414"/>
                <a:gd name="T19" fmla="*/ 2147483646 h 670"/>
                <a:gd name="T20" fmla="*/ 2147483646 w 414"/>
                <a:gd name="T21" fmla="*/ 2147483646 h 670"/>
                <a:gd name="T22" fmla="*/ 2147483646 w 414"/>
                <a:gd name="T23" fmla="*/ 2147483646 h 670"/>
                <a:gd name="T24" fmla="*/ 2147483646 w 414"/>
                <a:gd name="T25" fmla="*/ 2147483646 h 670"/>
                <a:gd name="T26" fmla="*/ 2147483646 w 414"/>
                <a:gd name="T27" fmla="*/ 2147483646 h 670"/>
                <a:gd name="T28" fmla="*/ 2147483646 w 414"/>
                <a:gd name="T29" fmla="*/ 2147483646 h 670"/>
                <a:gd name="T30" fmla="*/ 2147483646 w 414"/>
                <a:gd name="T31" fmla="*/ 0 h 67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14" h="670">
                  <a:moveTo>
                    <a:pt x="217" y="140"/>
                  </a:moveTo>
                  <a:lnTo>
                    <a:pt x="217" y="210"/>
                  </a:lnTo>
                  <a:lnTo>
                    <a:pt x="0" y="210"/>
                  </a:lnTo>
                  <a:lnTo>
                    <a:pt x="2" y="669"/>
                  </a:lnTo>
                  <a:lnTo>
                    <a:pt x="221" y="670"/>
                  </a:lnTo>
                  <a:lnTo>
                    <a:pt x="227" y="345"/>
                  </a:lnTo>
                  <a:lnTo>
                    <a:pt x="391" y="345"/>
                  </a:lnTo>
                  <a:lnTo>
                    <a:pt x="391" y="308"/>
                  </a:lnTo>
                  <a:lnTo>
                    <a:pt x="408" y="274"/>
                  </a:lnTo>
                  <a:lnTo>
                    <a:pt x="414" y="183"/>
                  </a:lnTo>
                  <a:lnTo>
                    <a:pt x="339" y="130"/>
                  </a:lnTo>
                  <a:lnTo>
                    <a:pt x="339" y="108"/>
                  </a:lnTo>
                  <a:lnTo>
                    <a:pt x="306" y="108"/>
                  </a:lnTo>
                  <a:lnTo>
                    <a:pt x="288" y="49"/>
                  </a:lnTo>
                  <a:lnTo>
                    <a:pt x="234" y="33"/>
                  </a:lnTo>
                  <a:lnTo>
                    <a:pt x="218" y="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6" name="Freeform 63"/>
            <p:cNvSpPr>
              <a:spLocks/>
            </p:cNvSpPr>
            <p:nvPr/>
          </p:nvSpPr>
          <p:spPr bwMode="auto">
            <a:xfrm>
              <a:off x="6362700" y="2497138"/>
              <a:ext cx="422275" cy="798512"/>
            </a:xfrm>
            <a:custGeom>
              <a:avLst/>
              <a:gdLst>
                <a:gd name="T0" fmla="*/ 2147483646 w 266"/>
                <a:gd name="T1" fmla="*/ 2147483646 h 503"/>
                <a:gd name="T2" fmla="*/ 2147483646 w 266"/>
                <a:gd name="T3" fmla="*/ 2147483646 h 503"/>
                <a:gd name="T4" fmla="*/ 0 w 266"/>
                <a:gd name="T5" fmla="*/ 0 h 503"/>
                <a:gd name="T6" fmla="*/ 2147483646 w 266"/>
                <a:gd name="T7" fmla="*/ 2147483646 h 503"/>
                <a:gd name="T8" fmla="*/ 2147483646 w 266"/>
                <a:gd name="T9" fmla="*/ 2147483646 h 503"/>
                <a:gd name="T10" fmla="*/ 2147483646 w 266"/>
                <a:gd name="T11" fmla="*/ 2147483646 h 503"/>
                <a:gd name="T12" fmla="*/ 2147483646 w 266"/>
                <a:gd name="T13" fmla="*/ 2147483646 h 503"/>
                <a:gd name="T14" fmla="*/ 2147483646 w 266"/>
                <a:gd name="T15" fmla="*/ 2147483646 h 503"/>
                <a:gd name="T16" fmla="*/ 2147483646 w 266"/>
                <a:gd name="T17" fmla="*/ 2147483646 h 503"/>
                <a:gd name="T18" fmla="*/ 2147483646 w 266"/>
                <a:gd name="T19" fmla="*/ 2147483646 h 503"/>
                <a:gd name="T20" fmla="*/ 2147483646 w 266"/>
                <a:gd name="T21" fmla="*/ 2147483646 h 503"/>
                <a:gd name="T22" fmla="*/ 2147483646 w 266"/>
                <a:gd name="T23" fmla="*/ 2147483646 h 5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6" h="503">
                  <a:moveTo>
                    <a:pt x="53" y="179"/>
                  </a:moveTo>
                  <a:lnTo>
                    <a:pt x="111" y="125"/>
                  </a:lnTo>
                  <a:lnTo>
                    <a:pt x="0" y="0"/>
                  </a:lnTo>
                  <a:lnTo>
                    <a:pt x="264" y="10"/>
                  </a:lnTo>
                  <a:lnTo>
                    <a:pt x="266" y="463"/>
                  </a:lnTo>
                  <a:lnTo>
                    <a:pt x="261" y="503"/>
                  </a:lnTo>
                  <a:lnTo>
                    <a:pt x="198" y="491"/>
                  </a:lnTo>
                  <a:lnTo>
                    <a:pt x="192" y="365"/>
                  </a:lnTo>
                  <a:lnTo>
                    <a:pt x="183" y="324"/>
                  </a:lnTo>
                  <a:lnTo>
                    <a:pt x="76" y="290"/>
                  </a:lnTo>
                  <a:lnTo>
                    <a:pt x="33" y="223"/>
                  </a:lnTo>
                  <a:lnTo>
                    <a:pt x="53" y="179"/>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7" name="Freeform 68"/>
            <p:cNvSpPr>
              <a:spLocks/>
            </p:cNvSpPr>
            <p:nvPr/>
          </p:nvSpPr>
          <p:spPr bwMode="auto">
            <a:xfrm>
              <a:off x="8007350" y="6011863"/>
              <a:ext cx="858838" cy="1016000"/>
            </a:xfrm>
            <a:custGeom>
              <a:avLst/>
              <a:gdLst>
                <a:gd name="T0" fmla="*/ 2147483646 w 541"/>
                <a:gd name="T1" fmla="*/ 2147483646 h 640"/>
                <a:gd name="T2" fmla="*/ 2147483646 w 541"/>
                <a:gd name="T3" fmla="*/ 2147483646 h 640"/>
                <a:gd name="T4" fmla="*/ 2147483646 w 541"/>
                <a:gd name="T5" fmla="*/ 2147483646 h 640"/>
                <a:gd name="T6" fmla="*/ 2147483646 w 541"/>
                <a:gd name="T7" fmla="*/ 2147483646 h 640"/>
                <a:gd name="T8" fmla="*/ 2147483646 w 541"/>
                <a:gd name="T9" fmla="*/ 2147483646 h 640"/>
                <a:gd name="T10" fmla="*/ 2147483646 w 541"/>
                <a:gd name="T11" fmla="*/ 2147483646 h 640"/>
                <a:gd name="T12" fmla="*/ 2147483646 w 541"/>
                <a:gd name="T13" fmla="*/ 2147483646 h 640"/>
                <a:gd name="T14" fmla="*/ 2147483646 w 541"/>
                <a:gd name="T15" fmla="*/ 2147483646 h 640"/>
                <a:gd name="T16" fmla="*/ 2147483646 w 541"/>
                <a:gd name="T17" fmla="*/ 2147483646 h 640"/>
                <a:gd name="T18" fmla="*/ 2147483646 w 541"/>
                <a:gd name="T19" fmla="*/ 2147483646 h 640"/>
                <a:gd name="T20" fmla="*/ 2147483646 w 541"/>
                <a:gd name="T21" fmla="*/ 2147483646 h 640"/>
                <a:gd name="T22" fmla="*/ 2147483646 w 541"/>
                <a:gd name="T23" fmla="*/ 2147483646 h 640"/>
                <a:gd name="T24" fmla="*/ 2147483646 w 541"/>
                <a:gd name="T25" fmla="*/ 2147483646 h 640"/>
                <a:gd name="T26" fmla="*/ 2147483646 w 541"/>
                <a:gd name="T27" fmla="*/ 2147483646 h 640"/>
                <a:gd name="T28" fmla="*/ 2147483646 w 541"/>
                <a:gd name="T29" fmla="*/ 2147483646 h 640"/>
                <a:gd name="T30" fmla="*/ 2147483646 w 541"/>
                <a:gd name="T31" fmla="*/ 2147483646 h 640"/>
                <a:gd name="T32" fmla="*/ 2147483646 w 541"/>
                <a:gd name="T33" fmla="*/ 2147483646 h 640"/>
                <a:gd name="T34" fmla="*/ 2147483646 w 541"/>
                <a:gd name="T35" fmla="*/ 2147483646 h 640"/>
                <a:gd name="T36" fmla="*/ 2147483646 w 541"/>
                <a:gd name="T37" fmla="*/ 2147483646 h 640"/>
                <a:gd name="T38" fmla="*/ 2147483646 w 541"/>
                <a:gd name="T39" fmla="*/ 2147483646 h 640"/>
                <a:gd name="T40" fmla="*/ 2147483646 w 541"/>
                <a:gd name="T41" fmla="*/ 2147483646 h 640"/>
                <a:gd name="T42" fmla="*/ 2147483646 w 541"/>
                <a:gd name="T43" fmla="*/ 2147483646 h 640"/>
                <a:gd name="T44" fmla="*/ 2147483646 w 541"/>
                <a:gd name="T45" fmla="*/ 2147483646 h 640"/>
                <a:gd name="T46" fmla="*/ 2147483646 w 541"/>
                <a:gd name="T47" fmla="*/ 2147483646 h 640"/>
                <a:gd name="T48" fmla="*/ 2147483646 w 541"/>
                <a:gd name="T49" fmla="*/ 2147483646 h 640"/>
                <a:gd name="T50" fmla="*/ 2147483646 w 541"/>
                <a:gd name="T51" fmla="*/ 2147483646 h 640"/>
                <a:gd name="T52" fmla="*/ 2147483646 w 541"/>
                <a:gd name="T53" fmla="*/ 2147483646 h 640"/>
                <a:gd name="T54" fmla="*/ 2147483646 w 541"/>
                <a:gd name="T55" fmla="*/ 2147483646 h 640"/>
                <a:gd name="T56" fmla="*/ 2147483646 w 541"/>
                <a:gd name="T57" fmla="*/ 2147483646 h 640"/>
                <a:gd name="T58" fmla="*/ 2147483646 w 541"/>
                <a:gd name="T59" fmla="*/ 2147483646 h 640"/>
                <a:gd name="T60" fmla="*/ 2147483646 w 541"/>
                <a:gd name="T61" fmla="*/ 2147483646 h 640"/>
                <a:gd name="T62" fmla="*/ 0 w 541"/>
                <a:gd name="T63" fmla="*/ 2147483646 h 640"/>
                <a:gd name="T64" fmla="*/ 2147483646 w 541"/>
                <a:gd name="T65" fmla="*/ 2147483646 h 640"/>
                <a:gd name="T66" fmla="*/ 2147483646 w 541"/>
                <a:gd name="T67" fmla="*/ 2147483646 h 640"/>
                <a:gd name="T68" fmla="*/ 2147483646 w 541"/>
                <a:gd name="T69" fmla="*/ 2147483646 h 640"/>
                <a:gd name="T70" fmla="*/ 2147483646 w 541"/>
                <a:gd name="T71" fmla="*/ 2147483646 h 640"/>
                <a:gd name="T72" fmla="*/ 2147483646 w 541"/>
                <a:gd name="T73" fmla="*/ 0 h 640"/>
                <a:gd name="T74" fmla="*/ 2147483646 w 541"/>
                <a:gd name="T75" fmla="*/ 2147483646 h 640"/>
                <a:gd name="T76" fmla="*/ 2147483646 w 541"/>
                <a:gd name="T77" fmla="*/ 2147483646 h 640"/>
                <a:gd name="T78" fmla="*/ 2147483646 w 541"/>
                <a:gd name="T79" fmla="*/ 2147483646 h 6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41" h="640">
                  <a:moveTo>
                    <a:pt x="517" y="171"/>
                  </a:moveTo>
                  <a:lnTo>
                    <a:pt x="507" y="162"/>
                  </a:lnTo>
                  <a:lnTo>
                    <a:pt x="513" y="100"/>
                  </a:lnTo>
                  <a:lnTo>
                    <a:pt x="513" y="76"/>
                  </a:lnTo>
                  <a:lnTo>
                    <a:pt x="508" y="67"/>
                  </a:lnTo>
                  <a:lnTo>
                    <a:pt x="489" y="113"/>
                  </a:lnTo>
                  <a:lnTo>
                    <a:pt x="475" y="168"/>
                  </a:lnTo>
                  <a:lnTo>
                    <a:pt x="444" y="187"/>
                  </a:lnTo>
                  <a:lnTo>
                    <a:pt x="421" y="247"/>
                  </a:lnTo>
                  <a:lnTo>
                    <a:pt x="418" y="274"/>
                  </a:lnTo>
                  <a:lnTo>
                    <a:pt x="397" y="318"/>
                  </a:lnTo>
                  <a:lnTo>
                    <a:pt x="378" y="370"/>
                  </a:lnTo>
                  <a:lnTo>
                    <a:pt x="388" y="401"/>
                  </a:lnTo>
                  <a:lnTo>
                    <a:pt x="379" y="429"/>
                  </a:lnTo>
                  <a:lnTo>
                    <a:pt x="402" y="436"/>
                  </a:lnTo>
                  <a:lnTo>
                    <a:pt x="352" y="474"/>
                  </a:lnTo>
                  <a:lnTo>
                    <a:pt x="319" y="511"/>
                  </a:lnTo>
                  <a:lnTo>
                    <a:pt x="312" y="561"/>
                  </a:lnTo>
                  <a:lnTo>
                    <a:pt x="283" y="561"/>
                  </a:lnTo>
                  <a:lnTo>
                    <a:pt x="258" y="572"/>
                  </a:lnTo>
                  <a:lnTo>
                    <a:pt x="258" y="592"/>
                  </a:lnTo>
                  <a:lnTo>
                    <a:pt x="229" y="589"/>
                  </a:lnTo>
                  <a:lnTo>
                    <a:pt x="201" y="591"/>
                  </a:lnTo>
                  <a:lnTo>
                    <a:pt x="172" y="606"/>
                  </a:lnTo>
                  <a:lnTo>
                    <a:pt x="152" y="616"/>
                  </a:lnTo>
                  <a:lnTo>
                    <a:pt x="132" y="618"/>
                  </a:lnTo>
                  <a:lnTo>
                    <a:pt x="109" y="626"/>
                  </a:lnTo>
                  <a:lnTo>
                    <a:pt x="82" y="640"/>
                  </a:lnTo>
                  <a:lnTo>
                    <a:pt x="54" y="625"/>
                  </a:lnTo>
                  <a:lnTo>
                    <a:pt x="41" y="606"/>
                  </a:lnTo>
                  <a:lnTo>
                    <a:pt x="6" y="607"/>
                  </a:lnTo>
                  <a:lnTo>
                    <a:pt x="0" y="144"/>
                  </a:lnTo>
                  <a:lnTo>
                    <a:pt x="1" y="10"/>
                  </a:lnTo>
                  <a:lnTo>
                    <a:pt x="128" y="8"/>
                  </a:lnTo>
                  <a:lnTo>
                    <a:pt x="128" y="23"/>
                  </a:lnTo>
                  <a:lnTo>
                    <a:pt x="400" y="16"/>
                  </a:lnTo>
                  <a:lnTo>
                    <a:pt x="400" y="0"/>
                  </a:lnTo>
                  <a:lnTo>
                    <a:pt x="435" y="12"/>
                  </a:lnTo>
                  <a:lnTo>
                    <a:pt x="541" y="8"/>
                  </a:lnTo>
                  <a:lnTo>
                    <a:pt x="519" y="168"/>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48" name="Freeform 71"/>
            <p:cNvSpPr>
              <a:spLocks/>
            </p:cNvSpPr>
            <p:nvPr/>
          </p:nvSpPr>
          <p:spPr bwMode="auto">
            <a:xfrm>
              <a:off x="7342188" y="6238875"/>
              <a:ext cx="671512" cy="801688"/>
            </a:xfrm>
            <a:custGeom>
              <a:avLst/>
              <a:gdLst>
                <a:gd name="T0" fmla="*/ 2147483646 w 423"/>
                <a:gd name="T1" fmla="*/ 2147483646 h 505"/>
                <a:gd name="T2" fmla="*/ 2147483646 w 423"/>
                <a:gd name="T3" fmla="*/ 2147483646 h 505"/>
                <a:gd name="T4" fmla="*/ 2147483646 w 423"/>
                <a:gd name="T5" fmla="*/ 2147483646 h 505"/>
                <a:gd name="T6" fmla="*/ 2147483646 w 423"/>
                <a:gd name="T7" fmla="*/ 2147483646 h 505"/>
                <a:gd name="T8" fmla="*/ 2147483646 w 423"/>
                <a:gd name="T9" fmla="*/ 2147483646 h 505"/>
                <a:gd name="T10" fmla="*/ 2147483646 w 423"/>
                <a:gd name="T11" fmla="*/ 2147483646 h 505"/>
                <a:gd name="T12" fmla="*/ 2147483646 w 423"/>
                <a:gd name="T13" fmla="*/ 2147483646 h 505"/>
                <a:gd name="T14" fmla="*/ 2147483646 w 423"/>
                <a:gd name="T15" fmla="*/ 2147483646 h 505"/>
                <a:gd name="T16" fmla="*/ 2147483646 w 423"/>
                <a:gd name="T17" fmla="*/ 2147483646 h 505"/>
                <a:gd name="T18" fmla="*/ 2147483646 w 423"/>
                <a:gd name="T19" fmla="*/ 2147483646 h 505"/>
                <a:gd name="T20" fmla="*/ 2147483646 w 423"/>
                <a:gd name="T21" fmla="*/ 2147483646 h 505"/>
                <a:gd name="T22" fmla="*/ 2147483646 w 423"/>
                <a:gd name="T23" fmla="*/ 2147483646 h 505"/>
                <a:gd name="T24" fmla="*/ 2147483646 w 423"/>
                <a:gd name="T25" fmla="*/ 2147483646 h 505"/>
                <a:gd name="T26" fmla="*/ 2147483646 w 423"/>
                <a:gd name="T27" fmla="*/ 2147483646 h 505"/>
                <a:gd name="T28" fmla="*/ 2147483646 w 423"/>
                <a:gd name="T29" fmla="*/ 2147483646 h 505"/>
                <a:gd name="T30" fmla="*/ 2147483646 w 423"/>
                <a:gd name="T31" fmla="*/ 2147483646 h 505"/>
                <a:gd name="T32" fmla="*/ 2147483646 w 423"/>
                <a:gd name="T33" fmla="*/ 2147483646 h 505"/>
                <a:gd name="T34" fmla="*/ 2147483646 w 423"/>
                <a:gd name="T35" fmla="*/ 2147483646 h 505"/>
                <a:gd name="T36" fmla="*/ 2147483646 w 423"/>
                <a:gd name="T37" fmla="*/ 2147483646 h 505"/>
                <a:gd name="T38" fmla="*/ 2147483646 w 423"/>
                <a:gd name="T39" fmla="*/ 2147483646 h 505"/>
                <a:gd name="T40" fmla="*/ 2147483646 w 423"/>
                <a:gd name="T41" fmla="*/ 2147483646 h 505"/>
                <a:gd name="T42" fmla="*/ 2147483646 w 423"/>
                <a:gd name="T43" fmla="*/ 2147483646 h 505"/>
                <a:gd name="T44" fmla="*/ 2147483646 w 423"/>
                <a:gd name="T45" fmla="*/ 2147483646 h 505"/>
                <a:gd name="T46" fmla="*/ 0 w 423"/>
                <a:gd name="T47" fmla="*/ 0 h 505"/>
                <a:gd name="T48" fmla="*/ 2147483646 w 423"/>
                <a:gd name="T49" fmla="*/ 0 h 505"/>
                <a:gd name="T50" fmla="*/ 2147483646 w 423"/>
                <a:gd name="T51" fmla="*/ 2147483646 h 505"/>
                <a:gd name="T52" fmla="*/ 2147483646 w 423"/>
                <a:gd name="T53" fmla="*/ 2147483646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23" h="505">
                  <a:moveTo>
                    <a:pt x="404" y="471"/>
                  </a:moveTo>
                  <a:lnTo>
                    <a:pt x="395" y="490"/>
                  </a:lnTo>
                  <a:lnTo>
                    <a:pt x="304" y="495"/>
                  </a:lnTo>
                  <a:lnTo>
                    <a:pt x="263" y="505"/>
                  </a:lnTo>
                  <a:lnTo>
                    <a:pt x="230" y="481"/>
                  </a:lnTo>
                  <a:lnTo>
                    <a:pt x="196" y="416"/>
                  </a:lnTo>
                  <a:lnTo>
                    <a:pt x="204" y="336"/>
                  </a:lnTo>
                  <a:lnTo>
                    <a:pt x="226" y="335"/>
                  </a:lnTo>
                  <a:lnTo>
                    <a:pt x="279" y="425"/>
                  </a:lnTo>
                  <a:lnTo>
                    <a:pt x="397" y="423"/>
                  </a:lnTo>
                  <a:lnTo>
                    <a:pt x="364" y="404"/>
                  </a:lnTo>
                  <a:lnTo>
                    <a:pt x="300" y="278"/>
                  </a:lnTo>
                  <a:lnTo>
                    <a:pt x="270" y="275"/>
                  </a:lnTo>
                  <a:lnTo>
                    <a:pt x="264" y="303"/>
                  </a:lnTo>
                  <a:lnTo>
                    <a:pt x="193" y="290"/>
                  </a:lnTo>
                  <a:lnTo>
                    <a:pt x="168" y="240"/>
                  </a:lnTo>
                  <a:lnTo>
                    <a:pt x="180" y="203"/>
                  </a:lnTo>
                  <a:lnTo>
                    <a:pt x="148" y="173"/>
                  </a:lnTo>
                  <a:lnTo>
                    <a:pt x="114" y="134"/>
                  </a:lnTo>
                  <a:lnTo>
                    <a:pt x="112" y="93"/>
                  </a:lnTo>
                  <a:lnTo>
                    <a:pt x="76" y="87"/>
                  </a:lnTo>
                  <a:lnTo>
                    <a:pt x="87" y="48"/>
                  </a:lnTo>
                  <a:lnTo>
                    <a:pt x="55" y="20"/>
                  </a:lnTo>
                  <a:lnTo>
                    <a:pt x="0" y="0"/>
                  </a:lnTo>
                  <a:lnTo>
                    <a:pt x="415" y="0"/>
                  </a:lnTo>
                  <a:lnTo>
                    <a:pt x="423" y="460"/>
                  </a:lnTo>
                  <a:lnTo>
                    <a:pt x="404" y="471"/>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49" name="Line 77"/>
            <p:cNvSpPr>
              <a:spLocks noChangeShapeType="1"/>
            </p:cNvSpPr>
            <p:nvPr/>
          </p:nvSpPr>
          <p:spPr bwMode="auto">
            <a:xfrm>
              <a:off x="7564438" y="5707063"/>
              <a:ext cx="439737" cy="1587"/>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88" dirty="0"/>
            </a:p>
          </p:txBody>
        </p:sp>
        <p:sp>
          <p:nvSpPr>
            <p:cNvPr id="50" name="Line 78"/>
            <p:cNvSpPr>
              <a:spLocks noChangeShapeType="1"/>
            </p:cNvSpPr>
            <p:nvPr/>
          </p:nvSpPr>
          <p:spPr bwMode="auto">
            <a:xfrm>
              <a:off x="8007350" y="5708650"/>
              <a:ext cx="1588" cy="30480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88" dirty="0"/>
            </a:p>
          </p:txBody>
        </p:sp>
        <p:sp>
          <p:nvSpPr>
            <p:cNvPr id="51" name="Freeform 46"/>
            <p:cNvSpPr>
              <a:spLocks/>
            </p:cNvSpPr>
            <p:nvPr/>
          </p:nvSpPr>
          <p:spPr bwMode="auto">
            <a:xfrm>
              <a:off x="798513" y="127000"/>
              <a:ext cx="577850" cy="725488"/>
            </a:xfrm>
            <a:custGeom>
              <a:avLst/>
              <a:gdLst>
                <a:gd name="T0" fmla="*/ 2147483646 w 364"/>
                <a:gd name="T1" fmla="*/ 2147483646 h 457"/>
                <a:gd name="T2" fmla="*/ 2147483646 w 364"/>
                <a:gd name="T3" fmla="*/ 2147483646 h 457"/>
                <a:gd name="T4" fmla="*/ 2147483646 w 364"/>
                <a:gd name="T5" fmla="*/ 2147483646 h 457"/>
                <a:gd name="T6" fmla="*/ 2147483646 w 364"/>
                <a:gd name="T7" fmla="*/ 2147483646 h 457"/>
                <a:gd name="T8" fmla="*/ 2147483646 w 364"/>
                <a:gd name="T9" fmla="*/ 2147483646 h 457"/>
                <a:gd name="T10" fmla="*/ 2147483646 w 364"/>
                <a:gd name="T11" fmla="*/ 2147483646 h 457"/>
                <a:gd name="T12" fmla="*/ 2147483646 w 364"/>
                <a:gd name="T13" fmla="*/ 2147483646 h 457"/>
                <a:gd name="T14" fmla="*/ 2147483646 w 364"/>
                <a:gd name="T15" fmla="*/ 2147483646 h 457"/>
                <a:gd name="T16" fmla="*/ 2147483646 w 364"/>
                <a:gd name="T17" fmla="*/ 2147483646 h 457"/>
                <a:gd name="T18" fmla="*/ 2147483646 w 364"/>
                <a:gd name="T19" fmla="*/ 2147483646 h 457"/>
                <a:gd name="T20" fmla="*/ 2147483646 w 364"/>
                <a:gd name="T21" fmla="*/ 2147483646 h 457"/>
                <a:gd name="T22" fmla="*/ 2147483646 w 364"/>
                <a:gd name="T23" fmla="*/ 2147483646 h 457"/>
                <a:gd name="T24" fmla="*/ 2147483646 w 364"/>
                <a:gd name="T25" fmla="*/ 2147483646 h 457"/>
                <a:gd name="T26" fmla="*/ 2147483646 w 364"/>
                <a:gd name="T27" fmla="*/ 2147483646 h 457"/>
                <a:gd name="T28" fmla="*/ 2147483646 w 364"/>
                <a:gd name="T29" fmla="*/ 2147483646 h 457"/>
                <a:gd name="T30" fmla="*/ 2147483646 w 364"/>
                <a:gd name="T31" fmla="*/ 2147483646 h 457"/>
                <a:gd name="T32" fmla="*/ 2147483646 w 364"/>
                <a:gd name="T33" fmla="*/ 2147483646 h 457"/>
                <a:gd name="T34" fmla="*/ 2147483646 w 364"/>
                <a:gd name="T35" fmla="*/ 2147483646 h 457"/>
                <a:gd name="T36" fmla="*/ 2147483646 w 364"/>
                <a:gd name="T37" fmla="*/ 2147483646 h 457"/>
                <a:gd name="T38" fmla="*/ 2147483646 w 364"/>
                <a:gd name="T39" fmla="*/ 2147483646 h 457"/>
                <a:gd name="T40" fmla="*/ 2147483646 w 364"/>
                <a:gd name="T41" fmla="*/ 2147483646 h 457"/>
                <a:gd name="T42" fmla="*/ 2147483646 w 364"/>
                <a:gd name="T43" fmla="*/ 2147483646 h 457"/>
                <a:gd name="T44" fmla="*/ 0 w 364"/>
                <a:gd name="T45" fmla="*/ 2147483646 h 457"/>
                <a:gd name="T46" fmla="*/ 2147483646 w 364"/>
                <a:gd name="T47" fmla="*/ 2147483646 h 457"/>
                <a:gd name="T48" fmla="*/ 0 w 364"/>
                <a:gd name="T49" fmla="*/ 2147483646 h 457"/>
                <a:gd name="T50" fmla="*/ 2147483646 w 364"/>
                <a:gd name="T51" fmla="*/ 2147483646 h 457"/>
                <a:gd name="T52" fmla="*/ 2147483646 w 364"/>
                <a:gd name="T53" fmla="*/ 2147483646 h 457"/>
                <a:gd name="T54" fmla="*/ 2147483646 w 364"/>
                <a:gd name="T55" fmla="*/ 2147483646 h 457"/>
                <a:gd name="T56" fmla="*/ 2147483646 w 364"/>
                <a:gd name="T57" fmla="*/ 0 h 45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64" h="457">
                  <a:moveTo>
                    <a:pt x="360" y="3"/>
                  </a:moveTo>
                  <a:lnTo>
                    <a:pt x="364" y="385"/>
                  </a:lnTo>
                  <a:lnTo>
                    <a:pt x="342" y="387"/>
                  </a:lnTo>
                  <a:lnTo>
                    <a:pt x="274" y="399"/>
                  </a:lnTo>
                  <a:lnTo>
                    <a:pt x="208" y="436"/>
                  </a:lnTo>
                  <a:lnTo>
                    <a:pt x="175" y="444"/>
                  </a:lnTo>
                  <a:lnTo>
                    <a:pt x="132" y="457"/>
                  </a:lnTo>
                  <a:lnTo>
                    <a:pt x="139" y="433"/>
                  </a:lnTo>
                  <a:lnTo>
                    <a:pt x="250" y="391"/>
                  </a:lnTo>
                  <a:lnTo>
                    <a:pt x="285" y="381"/>
                  </a:lnTo>
                  <a:lnTo>
                    <a:pt x="280" y="354"/>
                  </a:lnTo>
                  <a:lnTo>
                    <a:pt x="198" y="357"/>
                  </a:lnTo>
                  <a:lnTo>
                    <a:pt x="223" y="324"/>
                  </a:lnTo>
                  <a:lnTo>
                    <a:pt x="201" y="325"/>
                  </a:lnTo>
                  <a:lnTo>
                    <a:pt x="186" y="360"/>
                  </a:lnTo>
                  <a:lnTo>
                    <a:pt x="163" y="402"/>
                  </a:lnTo>
                  <a:lnTo>
                    <a:pt x="148" y="366"/>
                  </a:lnTo>
                  <a:lnTo>
                    <a:pt x="135" y="337"/>
                  </a:lnTo>
                  <a:lnTo>
                    <a:pt x="117" y="334"/>
                  </a:lnTo>
                  <a:lnTo>
                    <a:pt x="90" y="334"/>
                  </a:lnTo>
                  <a:lnTo>
                    <a:pt x="37" y="280"/>
                  </a:lnTo>
                  <a:lnTo>
                    <a:pt x="24" y="216"/>
                  </a:lnTo>
                  <a:lnTo>
                    <a:pt x="0" y="201"/>
                  </a:lnTo>
                  <a:lnTo>
                    <a:pt x="13" y="135"/>
                  </a:lnTo>
                  <a:lnTo>
                    <a:pt x="0" y="114"/>
                  </a:lnTo>
                  <a:lnTo>
                    <a:pt x="22" y="84"/>
                  </a:lnTo>
                  <a:lnTo>
                    <a:pt x="25" y="58"/>
                  </a:lnTo>
                  <a:lnTo>
                    <a:pt x="123" y="3"/>
                  </a:lnTo>
                  <a:lnTo>
                    <a:pt x="360" y="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52" name="Freeform 66"/>
            <p:cNvSpPr>
              <a:spLocks/>
            </p:cNvSpPr>
            <p:nvPr/>
          </p:nvSpPr>
          <p:spPr bwMode="auto">
            <a:xfrm>
              <a:off x="1809750" y="130175"/>
              <a:ext cx="555625" cy="873125"/>
            </a:xfrm>
            <a:custGeom>
              <a:avLst/>
              <a:gdLst>
                <a:gd name="T0" fmla="*/ 0 w 350"/>
                <a:gd name="T1" fmla="*/ 2147483646 h 550"/>
                <a:gd name="T2" fmla="*/ 2147483646 w 350"/>
                <a:gd name="T3" fmla="*/ 2147483646 h 550"/>
                <a:gd name="T4" fmla="*/ 2147483646 w 350"/>
                <a:gd name="T5" fmla="*/ 2147483646 h 550"/>
                <a:gd name="T6" fmla="*/ 2147483646 w 350"/>
                <a:gd name="T7" fmla="*/ 2147483646 h 550"/>
                <a:gd name="T8" fmla="*/ 2147483646 w 350"/>
                <a:gd name="T9" fmla="*/ 2147483646 h 550"/>
                <a:gd name="T10" fmla="*/ 2147483646 w 350"/>
                <a:gd name="T11" fmla="*/ 2147483646 h 550"/>
                <a:gd name="T12" fmla="*/ 2147483646 w 350"/>
                <a:gd name="T13" fmla="*/ 2147483646 h 550"/>
                <a:gd name="T14" fmla="*/ 2147483646 w 350"/>
                <a:gd name="T15" fmla="*/ 2147483646 h 550"/>
                <a:gd name="T16" fmla="*/ 2147483646 w 350"/>
                <a:gd name="T17" fmla="*/ 2147483646 h 550"/>
                <a:gd name="T18" fmla="*/ 2147483646 w 350"/>
                <a:gd name="T19" fmla="*/ 2147483646 h 550"/>
                <a:gd name="T20" fmla="*/ 2147483646 w 350"/>
                <a:gd name="T21" fmla="*/ 2147483646 h 550"/>
                <a:gd name="T22" fmla="*/ 2147483646 w 350"/>
                <a:gd name="T23" fmla="*/ 2147483646 h 550"/>
                <a:gd name="T24" fmla="*/ 2147483646 w 350"/>
                <a:gd name="T25" fmla="*/ 2147483646 h 550"/>
                <a:gd name="T26" fmla="*/ 2147483646 w 350"/>
                <a:gd name="T27" fmla="*/ 2147483646 h 550"/>
                <a:gd name="T28" fmla="*/ 2147483646 w 350"/>
                <a:gd name="T29" fmla="*/ 2147483646 h 550"/>
                <a:gd name="T30" fmla="*/ 2147483646 w 350"/>
                <a:gd name="T31" fmla="*/ 2147483646 h 550"/>
                <a:gd name="T32" fmla="*/ 2147483646 w 350"/>
                <a:gd name="T33" fmla="*/ 2147483646 h 550"/>
                <a:gd name="T34" fmla="*/ 2147483646 w 350"/>
                <a:gd name="T35" fmla="*/ 2147483646 h 550"/>
                <a:gd name="T36" fmla="*/ 0 w 350"/>
                <a:gd name="T37" fmla="*/ 2147483646 h 550"/>
                <a:gd name="T38" fmla="*/ 2147483646 w 350"/>
                <a:gd name="T39" fmla="*/ 0 h 550"/>
                <a:gd name="T40" fmla="*/ 2147483646 w 350"/>
                <a:gd name="T41" fmla="*/ 0 h 550"/>
                <a:gd name="T42" fmla="*/ 2147483646 w 350"/>
                <a:gd name="T43" fmla="*/ 2147483646 h 550"/>
                <a:gd name="T44" fmla="*/ 2147483646 w 350"/>
                <a:gd name="T45" fmla="*/ 2147483646 h 550"/>
                <a:gd name="T46" fmla="*/ 2147483646 w 350"/>
                <a:gd name="T47" fmla="*/ 2147483646 h 550"/>
                <a:gd name="T48" fmla="*/ 2147483646 w 350"/>
                <a:gd name="T49" fmla="*/ 2147483646 h 550"/>
                <a:gd name="T50" fmla="*/ 2147483646 w 350"/>
                <a:gd name="T51" fmla="*/ 2147483646 h 550"/>
                <a:gd name="T52" fmla="*/ 2147483646 w 350"/>
                <a:gd name="T53" fmla="*/ 2147483646 h 550"/>
                <a:gd name="T54" fmla="*/ 2147483646 w 350"/>
                <a:gd name="T55" fmla="*/ 2147483646 h 550"/>
                <a:gd name="T56" fmla="*/ 2147483646 w 350"/>
                <a:gd name="T57" fmla="*/ 2147483646 h 550"/>
                <a:gd name="T58" fmla="*/ 2147483646 w 350"/>
                <a:gd name="T59" fmla="*/ 2147483646 h 550"/>
                <a:gd name="T60" fmla="*/ 0 w 350"/>
                <a:gd name="T61" fmla="*/ 2147483646 h 5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50" h="550">
                  <a:moveTo>
                    <a:pt x="0" y="449"/>
                  </a:moveTo>
                  <a:lnTo>
                    <a:pt x="6" y="440"/>
                  </a:lnTo>
                  <a:lnTo>
                    <a:pt x="38" y="448"/>
                  </a:lnTo>
                  <a:lnTo>
                    <a:pt x="55" y="449"/>
                  </a:lnTo>
                  <a:lnTo>
                    <a:pt x="74" y="436"/>
                  </a:lnTo>
                  <a:lnTo>
                    <a:pt x="105" y="455"/>
                  </a:lnTo>
                  <a:lnTo>
                    <a:pt x="116" y="437"/>
                  </a:lnTo>
                  <a:lnTo>
                    <a:pt x="139" y="459"/>
                  </a:lnTo>
                  <a:lnTo>
                    <a:pt x="177" y="471"/>
                  </a:lnTo>
                  <a:lnTo>
                    <a:pt x="167" y="437"/>
                  </a:lnTo>
                  <a:lnTo>
                    <a:pt x="151" y="425"/>
                  </a:lnTo>
                  <a:lnTo>
                    <a:pt x="160" y="396"/>
                  </a:lnTo>
                  <a:lnTo>
                    <a:pt x="131" y="406"/>
                  </a:lnTo>
                  <a:lnTo>
                    <a:pt x="122" y="369"/>
                  </a:lnTo>
                  <a:lnTo>
                    <a:pt x="99" y="396"/>
                  </a:lnTo>
                  <a:lnTo>
                    <a:pt x="86" y="385"/>
                  </a:lnTo>
                  <a:lnTo>
                    <a:pt x="63" y="386"/>
                  </a:lnTo>
                  <a:lnTo>
                    <a:pt x="23" y="409"/>
                  </a:lnTo>
                  <a:lnTo>
                    <a:pt x="0" y="406"/>
                  </a:lnTo>
                  <a:lnTo>
                    <a:pt x="8" y="0"/>
                  </a:lnTo>
                  <a:lnTo>
                    <a:pt x="227" y="0"/>
                  </a:lnTo>
                  <a:lnTo>
                    <a:pt x="227" y="225"/>
                  </a:lnTo>
                  <a:lnTo>
                    <a:pt x="350" y="225"/>
                  </a:lnTo>
                  <a:lnTo>
                    <a:pt x="309" y="266"/>
                  </a:lnTo>
                  <a:lnTo>
                    <a:pt x="321" y="369"/>
                  </a:lnTo>
                  <a:lnTo>
                    <a:pt x="342" y="380"/>
                  </a:lnTo>
                  <a:lnTo>
                    <a:pt x="313" y="415"/>
                  </a:lnTo>
                  <a:lnTo>
                    <a:pt x="254" y="425"/>
                  </a:lnTo>
                  <a:lnTo>
                    <a:pt x="254" y="459"/>
                  </a:lnTo>
                  <a:lnTo>
                    <a:pt x="254" y="550"/>
                  </a:lnTo>
                  <a:lnTo>
                    <a:pt x="0" y="449"/>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53" name="Rectangle 82" descr="5%"/>
            <p:cNvSpPr>
              <a:spLocks noChangeArrowheads="1"/>
            </p:cNvSpPr>
            <p:nvPr/>
          </p:nvSpPr>
          <p:spPr bwMode="auto">
            <a:xfrm>
              <a:off x="762000" y="304800"/>
              <a:ext cx="685800"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  Santa Rosa</a:t>
              </a:r>
            </a:p>
          </p:txBody>
        </p:sp>
        <p:sp>
          <p:nvSpPr>
            <p:cNvPr id="54" name="Rectangle 84" descr="5%"/>
            <p:cNvSpPr>
              <a:spLocks noChangeArrowheads="1"/>
            </p:cNvSpPr>
            <p:nvPr/>
          </p:nvSpPr>
          <p:spPr bwMode="auto">
            <a:xfrm>
              <a:off x="1806575" y="511175"/>
              <a:ext cx="460375"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Walton</a:t>
              </a:r>
            </a:p>
          </p:txBody>
        </p:sp>
        <p:sp>
          <p:nvSpPr>
            <p:cNvPr id="55" name="Rectangle 83" descr="5%"/>
            <p:cNvSpPr>
              <a:spLocks noChangeArrowheads="1"/>
            </p:cNvSpPr>
            <p:nvPr/>
          </p:nvSpPr>
          <p:spPr bwMode="auto">
            <a:xfrm>
              <a:off x="1295400" y="304800"/>
              <a:ext cx="533400"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 Okaloosa</a:t>
              </a:r>
            </a:p>
          </p:txBody>
        </p:sp>
        <p:sp>
          <p:nvSpPr>
            <p:cNvPr id="56" name="Rectangle 86"/>
            <p:cNvSpPr>
              <a:spLocks noChangeArrowheads="1"/>
            </p:cNvSpPr>
            <p:nvPr/>
          </p:nvSpPr>
          <p:spPr bwMode="auto">
            <a:xfrm>
              <a:off x="2819400" y="304800"/>
              <a:ext cx="5143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Jackson</a:t>
              </a:r>
            </a:p>
          </p:txBody>
        </p:sp>
        <p:sp>
          <p:nvSpPr>
            <p:cNvPr id="57" name="Rectangle 118"/>
            <p:cNvSpPr>
              <a:spLocks noChangeArrowheads="1"/>
            </p:cNvSpPr>
            <p:nvPr/>
          </p:nvSpPr>
          <p:spPr bwMode="auto">
            <a:xfrm>
              <a:off x="6019799" y="3200401"/>
              <a:ext cx="479423" cy="20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Pasco</a:t>
              </a:r>
            </a:p>
          </p:txBody>
        </p:sp>
        <p:sp>
          <p:nvSpPr>
            <p:cNvPr id="58" name="Rectangle 120"/>
            <p:cNvSpPr>
              <a:spLocks noChangeArrowheads="1"/>
            </p:cNvSpPr>
            <p:nvPr/>
          </p:nvSpPr>
          <p:spPr bwMode="auto">
            <a:xfrm>
              <a:off x="5943600" y="2895600"/>
              <a:ext cx="584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Hernando</a:t>
              </a:r>
            </a:p>
          </p:txBody>
        </p:sp>
        <p:sp>
          <p:nvSpPr>
            <p:cNvPr id="59" name="Rectangle 121"/>
            <p:cNvSpPr>
              <a:spLocks noChangeArrowheads="1"/>
            </p:cNvSpPr>
            <p:nvPr/>
          </p:nvSpPr>
          <p:spPr bwMode="auto">
            <a:xfrm>
              <a:off x="6400800" y="2743201"/>
              <a:ext cx="533400" cy="20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Sumter</a:t>
              </a:r>
            </a:p>
          </p:txBody>
        </p:sp>
        <p:sp>
          <p:nvSpPr>
            <p:cNvPr id="60" name="Rectangle 122"/>
            <p:cNvSpPr>
              <a:spLocks noChangeArrowheads="1"/>
            </p:cNvSpPr>
            <p:nvPr/>
          </p:nvSpPr>
          <p:spPr bwMode="auto">
            <a:xfrm>
              <a:off x="6858000" y="2514600"/>
              <a:ext cx="3937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Lake</a:t>
              </a:r>
            </a:p>
          </p:txBody>
        </p:sp>
        <p:sp>
          <p:nvSpPr>
            <p:cNvPr id="61" name="Rectangle 123"/>
            <p:cNvSpPr>
              <a:spLocks noChangeArrowheads="1"/>
            </p:cNvSpPr>
            <p:nvPr/>
          </p:nvSpPr>
          <p:spPr bwMode="auto">
            <a:xfrm>
              <a:off x="6019800" y="3505200"/>
              <a:ext cx="6858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Hillsborough</a:t>
              </a:r>
            </a:p>
          </p:txBody>
        </p:sp>
        <p:sp>
          <p:nvSpPr>
            <p:cNvPr id="62" name="Rectangle 124"/>
            <p:cNvSpPr>
              <a:spLocks noChangeArrowheads="1"/>
            </p:cNvSpPr>
            <p:nvPr/>
          </p:nvSpPr>
          <p:spPr bwMode="auto">
            <a:xfrm>
              <a:off x="6165850" y="4079875"/>
              <a:ext cx="584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Manatee</a:t>
              </a:r>
            </a:p>
          </p:txBody>
        </p:sp>
        <p:sp>
          <p:nvSpPr>
            <p:cNvPr id="63" name="Rectangle 127"/>
            <p:cNvSpPr>
              <a:spLocks noChangeArrowheads="1"/>
            </p:cNvSpPr>
            <p:nvPr/>
          </p:nvSpPr>
          <p:spPr bwMode="auto">
            <a:xfrm>
              <a:off x="7315200" y="2720975"/>
              <a:ext cx="584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Seminole</a:t>
              </a:r>
            </a:p>
          </p:txBody>
        </p:sp>
        <p:sp>
          <p:nvSpPr>
            <p:cNvPr id="64" name="Rectangle 128"/>
            <p:cNvSpPr>
              <a:spLocks noChangeArrowheads="1"/>
            </p:cNvSpPr>
            <p:nvPr/>
          </p:nvSpPr>
          <p:spPr bwMode="auto">
            <a:xfrm>
              <a:off x="7239000" y="2971800"/>
              <a:ext cx="5016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Orange</a:t>
              </a:r>
            </a:p>
          </p:txBody>
        </p:sp>
        <p:sp>
          <p:nvSpPr>
            <p:cNvPr id="65" name="Rectangle 130"/>
            <p:cNvSpPr>
              <a:spLocks noChangeArrowheads="1"/>
            </p:cNvSpPr>
            <p:nvPr/>
          </p:nvSpPr>
          <p:spPr bwMode="auto">
            <a:xfrm>
              <a:off x="7467600" y="3429000"/>
              <a:ext cx="5016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Osceola</a:t>
              </a:r>
            </a:p>
          </p:txBody>
        </p:sp>
        <p:sp>
          <p:nvSpPr>
            <p:cNvPr id="66" name="Rectangle 131"/>
            <p:cNvSpPr>
              <a:spLocks noChangeArrowheads="1"/>
            </p:cNvSpPr>
            <p:nvPr/>
          </p:nvSpPr>
          <p:spPr bwMode="auto">
            <a:xfrm>
              <a:off x="7270750" y="4397375"/>
              <a:ext cx="5778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Highlands</a:t>
              </a:r>
            </a:p>
          </p:txBody>
        </p:sp>
        <p:sp>
          <p:nvSpPr>
            <p:cNvPr id="67" name="Rectangle 133"/>
            <p:cNvSpPr>
              <a:spLocks noChangeArrowheads="1"/>
            </p:cNvSpPr>
            <p:nvPr/>
          </p:nvSpPr>
          <p:spPr bwMode="auto">
            <a:xfrm>
              <a:off x="6705600" y="4114800"/>
              <a:ext cx="4762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Hardee</a:t>
              </a:r>
            </a:p>
          </p:txBody>
        </p:sp>
        <p:sp>
          <p:nvSpPr>
            <p:cNvPr id="68" name="Rectangle 135"/>
            <p:cNvSpPr>
              <a:spLocks noChangeArrowheads="1"/>
            </p:cNvSpPr>
            <p:nvPr/>
          </p:nvSpPr>
          <p:spPr bwMode="auto">
            <a:xfrm>
              <a:off x="7668069" y="4191001"/>
              <a:ext cx="6477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Okeechobee</a:t>
              </a:r>
            </a:p>
          </p:txBody>
        </p:sp>
        <p:sp>
          <p:nvSpPr>
            <p:cNvPr id="69" name="Rectangle 138"/>
            <p:cNvSpPr>
              <a:spLocks noChangeArrowheads="1"/>
            </p:cNvSpPr>
            <p:nvPr/>
          </p:nvSpPr>
          <p:spPr bwMode="auto">
            <a:xfrm>
              <a:off x="7308850" y="4854575"/>
              <a:ext cx="4635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Glades</a:t>
              </a:r>
            </a:p>
          </p:txBody>
        </p:sp>
        <p:sp>
          <p:nvSpPr>
            <p:cNvPr id="70" name="Rectangle 141"/>
            <p:cNvSpPr>
              <a:spLocks noChangeArrowheads="1"/>
            </p:cNvSpPr>
            <p:nvPr/>
          </p:nvSpPr>
          <p:spPr bwMode="auto">
            <a:xfrm>
              <a:off x="8001000" y="3886200"/>
              <a:ext cx="6921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Indian River</a:t>
              </a:r>
            </a:p>
          </p:txBody>
        </p:sp>
        <p:sp>
          <p:nvSpPr>
            <p:cNvPr id="71" name="Rectangle 142"/>
            <p:cNvSpPr>
              <a:spLocks noChangeArrowheads="1"/>
            </p:cNvSpPr>
            <p:nvPr/>
          </p:nvSpPr>
          <p:spPr bwMode="auto">
            <a:xfrm>
              <a:off x="8209756" y="4295775"/>
              <a:ext cx="584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St. Lucie</a:t>
              </a:r>
            </a:p>
          </p:txBody>
        </p:sp>
        <p:sp>
          <p:nvSpPr>
            <p:cNvPr id="72" name="Rectangle 143"/>
            <p:cNvSpPr>
              <a:spLocks noChangeArrowheads="1"/>
            </p:cNvSpPr>
            <p:nvPr/>
          </p:nvSpPr>
          <p:spPr bwMode="auto">
            <a:xfrm>
              <a:off x="8382000" y="4648200"/>
              <a:ext cx="4762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Martin</a:t>
              </a:r>
            </a:p>
          </p:txBody>
        </p:sp>
        <p:sp>
          <p:nvSpPr>
            <p:cNvPr id="73" name="Rectangle 146"/>
            <p:cNvSpPr>
              <a:spLocks noChangeArrowheads="1"/>
            </p:cNvSpPr>
            <p:nvPr/>
          </p:nvSpPr>
          <p:spPr bwMode="auto">
            <a:xfrm>
              <a:off x="7543800" y="6400800"/>
              <a:ext cx="4699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Monroe</a:t>
              </a:r>
            </a:p>
          </p:txBody>
        </p:sp>
        <p:sp>
          <p:nvSpPr>
            <p:cNvPr id="74" name="Rectangle 147"/>
            <p:cNvSpPr>
              <a:spLocks noChangeArrowheads="1"/>
            </p:cNvSpPr>
            <p:nvPr/>
          </p:nvSpPr>
          <p:spPr bwMode="auto">
            <a:xfrm>
              <a:off x="8166100" y="6302375"/>
              <a:ext cx="4445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Dade</a:t>
              </a:r>
            </a:p>
          </p:txBody>
        </p:sp>
        <p:sp>
          <p:nvSpPr>
            <p:cNvPr id="75" name="Freeform 50"/>
            <p:cNvSpPr>
              <a:spLocks/>
            </p:cNvSpPr>
            <p:nvPr/>
          </p:nvSpPr>
          <p:spPr bwMode="auto">
            <a:xfrm>
              <a:off x="4495800" y="914400"/>
              <a:ext cx="777875" cy="768350"/>
            </a:xfrm>
            <a:custGeom>
              <a:avLst/>
              <a:gdLst>
                <a:gd name="T0" fmla="*/ 2147483646 w 490"/>
                <a:gd name="T1" fmla="*/ 2147483646 h 484"/>
                <a:gd name="T2" fmla="*/ 2147483646 w 490"/>
                <a:gd name="T3" fmla="*/ 2147483646 h 484"/>
                <a:gd name="T4" fmla="*/ 2147483646 w 490"/>
                <a:gd name="T5" fmla="*/ 2147483646 h 484"/>
                <a:gd name="T6" fmla="*/ 2147483646 w 490"/>
                <a:gd name="T7" fmla="*/ 2147483646 h 484"/>
                <a:gd name="T8" fmla="*/ 2147483646 w 490"/>
                <a:gd name="T9" fmla="*/ 2147483646 h 484"/>
                <a:gd name="T10" fmla="*/ 2147483646 w 490"/>
                <a:gd name="T11" fmla="*/ 2147483646 h 484"/>
                <a:gd name="T12" fmla="*/ 2147483646 w 490"/>
                <a:gd name="T13" fmla="*/ 2147483646 h 484"/>
                <a:gd name="T14" fmla="*/ 0 w 490"/>
                <a:gd name="T15" fmla="*/ 2147483646 h 484"/>
                <a:gd name="T16" fmla="*/ 2147483646 w 490"/>
                <a:gd name="T17" fmla="*/ 2147483646 h 484"/>
                <a:gd name="T18" fmla="*/ 2147483646 w 490"/>
                <a:gd name="T19" fmla="*/ 0 h 484"/>
                <a:gd name="T20" fmla="*/ 2147483646 w 490"/>
                <a:gd name="T21" fmla="*/ 0 h 484"/>
                <a:gd name="T22" fmla="*/ 2147483646 w 490"/>
                <a:gd name="T23" fmla="*/ 2147483646 h 484"/>
                <a:gd name="T24" fmla="*/ 2147483646 w 490"/>
                <a:gd name="T25" fmla="*/ 2147483646 h 484"/>
                <a:gd name="T26" fmla="*/ 2147483646 w 490"/>
                <a:gd name="T27" fmla="*/ 2147483646 h 484"/>
                <a:gd name="T28" fmla="*/ 2147483646 w 490"/>
                <a:gd name="T29" fmla="*/ 2147483646 h 484"/>
                <a:gd name="T30" fmla="*/ 2147483646 w 490"/>
                <a:gd name="T31" fmla="*/ 2147483646 h 484"/>
                <a:gd name="T32" fmla="*/ 2147483646 w 490"/>
                <a:gd name="T33" fmla="*/ 2147483646 h 484"/>
                <a:gd name="T34" fmla="*/ 2147483646 w 490"/>
                <a:gd name="T35" fmla="*/ 2147483646 h 484"/>
                <a:gd name="T36" fmla="*/ 2147483646 w 490"/>
                <a:gd name="T37" fmla="*/ 2147483646 h 484"/>
                <a:gd name="T38" fmla="*/ 2147483646 w 490"/>
                <a:gd name="T39" fmla="*/ 2147483646 h 4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0" h="484">
                  <a:moveTo>
                    <a:pt x="316" y="428"/>
                  </a:moveTo>
                  <a:lnTo>
                    <a:pt x="316" y="419"/>
                  </a:lnTo>
                  <a:lnTo>
                    <a:pt x="292" y="419"/>
                  </a:lnTo>
                  <a:lnTo>
                    <a:pt x="281" y="359"/>
                  </a:lnTo>
                  <a:lnTo>
                    <a:pt x="238" y="303"/>
                  </a:lnTo>
                  <a:lnTo>
                    <a:pt x="152" y="250"/>
                  </a:lnTo>
                  <a:lnTo>
                    <a:pt x="120" y="250"/>
                  </a:lnTo>
                  <a:lnTo>
                    <a:pt x="0" y="178"/>
                  </a:lnTo>
                  <a:lnTo>
                    <a:pt x="56" y="45"/>
                  </a:lnTo>
                  <a:lnTo>
                    <a:pt x="120" y="0"/>
                  </a:lnTo>
                  <a:lnTo>
                    <a:pt x="378" y="0"/>
                  </a:lnTo>
                  <a:lnTo>
                    <a:pt x="378" y="34"/>
                  </a:lnTo>
                  <a:lnTo>
                    <a:pt x="456" y="34"/>
                  </a:lnTo>
                  <a:lnTo>
                    <a:pt x="446" y="314"/>
                  </a:lnTo>
                  <a:lnTo>
                    <a:pt x="465" y="314"/>
                  </a:lnTo>
                  <a:lnTo>
                    <a:pt x="465" y="359"/>
                  </a:lnTo>
                  <a:lnTo>
                    <a:pt x="489" y="359"/>
                  </a:lnTo>
                  <a:lnTo>
                    <a:pt x="456" y="483"/>
                  </a:lnTo>
                  <a:lnTo>
                    <a:pt x="411" y="483"/>
                  </a:lnTo>
                  <a:lnTo>
                    <a:pt x="316" y="428"/>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76" name="Freeform 60"/>
            <p:cNvSpPr>
              <a:spLocks/>
            </p:cNvSpPr>
            <p:nvPr/>
          </p:nvSpPr>
          <p:spPr bwMode="auto">
            <a:xfrm>
              <a:off x="6646863" y="315913"/>
              <a:ext cx="727075" cy="625475"/>
            </a:xfrm>
            <a:custGeom>
              <a:avLst/>
              <a:gdLst>
                <a:gd name="T0" fmla="*/ 2147483646 w 458"/>
                <a:gd name="T1" fmla="*/ 2147483646 h 394"/>
                <a:gd name="T2" fmla="*/ 2147483646 w 458"/>
                <a:gd name="T3" fmla="*/ 2147483646 h 394"/>
                <a:gd name="T4" fmla="*/ 2147483646 w 458"/>
                <a:gd name="T5" fmla="*/ 2147483646 h 394"/>
                <a:gd name="T6" fmla="*/ 2147483646 w 458"/>
                <a:gd name="T7" fmla="*/ 2147483646 h 394"/>
                <a:gd name="T8" fmla="*/ 2147483646 w 458"/>
                <a:gd name="T9" fmla="*/ 2147483646 h 394"/>
                <a:gd name="T10" fmla="*/ 2147483646 w 458"/>
                <a:gd name="T11" fmla="*/ 2147483646 h 394"/>
                <a:gd name="T12" fmla="*/ 2147483646 w 458"/>
                <a:gd name="T13" fmla="*/ 0 h 394"/>
                <a:gd name="T14" fmla="*/ 2147483646 w 458"/>
                <a:gd name="T15" fmla="*/ 2147483646 h 394"/>
                <a:gd name="T16" fmla="*/ 2147483646 w 458"/>
                <a:gd name="T17" fmla="*/ 2147483646 h 394"/>
                <a:gd name="T18" fmla="*/ 2147483646 w 458"/>
                <a:gd name="T19" fmla="*/ 2147483646 h 394"/>
                <a:gd name="T20" fmla="*/ 2147483646 w 458"/>
                <a:gd name="T21" fmla="*/ 2147483646 h 394"/>
                <a:gd name="T22" fmla="*/ 2147483646 w 458"/>
                <a:gd name="T23" fmla="*/ 2147483646 h 394"/>
                <a:gd name="T24" fmla="*/ 2147483646 w 458"/>
                <a:gd name="T25" fmla="*/ 2147483646 h 394"/>
                <a:gd name="T26" fmla="*/ 2147483646 w 458"/>
                <a:gd name="T27" fmla="*/ 2147483646 h 394"/>
                <a:gd name="T28" fmla="*/ 2147483646 w 458"/>
                <a:gd name="T29" fmla="*/ 2147483646 h 394"/>
                <a:gd name="T30" fmla="*/ 2147483646 w 458"/>
                <a:gd name="T31" fmla="*/ 2147483646 h 394"/>
                <a:gd name="T32" fmla="*/ 2147483646 w 458"/>
                <a:gd name="T33" fmla="*/ 2147483646 h 394"/>
                <a:gd name="T34" fmla="*/ 2147483646 w 458"/>
                <a:gd name="T35" fmla="*/ 2147483646 h 394"/>
                <a:gd name="T36" fmla="*/ 2147483646 w 458"/>
                <a:gd name="T37" fmla="*/ 2147483646 h 394"/>
                <a:gd name="T38" fmla="*/ 2147483646 w 458"/>
                <a:gd name="T39" fmla="*/ 2147483646 h 394"/>
                <a:gd name="T40" fmla="*/ 2147483646 w 458"/>
                <a:gd name="T41" fmla="*/ 2147483646 h 394"/>
                <a:gd name="T42" fmla="*/ 2147483646 w 458"/>
                <a:gd name="T43" fmla="*/ 2147483646 h 394"/>
                <a:gd name="T44" fmla="*/ 2147483646 w 458"/>
                <a:gd name="T45" fmla="*/ 2147483646 h 394"/>
                <a:gd name="T46" fmla="*/ 2147483646 w 458"/>
                <a:gd name="T47" fmla="*/ 2147483646 h 394"/>
                <a:gd name="T48" fmla="*/ 0 w 458"/>
                <a:gd name="T49" fmla="*/ 2147483646 h 394"/>
                <a:gd name="T50" fmla="*/ 2147483646 w 458"/>
                <a:gd name="T51" fmla="*/ 2147483646 h 3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58" h="394">
                  <a:moveTo>
                    <a:pt x="43" y="190"/>
                  </a:moveTo>
                  <a:lnTo>
                    <a:pt x="15" y="124"/>
                  </a:lnTo>
                  <a:lnTo>
                    <a:pt x="15" y="65"/>
                  </a:lnTo>
                  <a:lnTo>
                    <a:pt x="33" y="45"/>
                  </a:lnTo>
                  <a:lnTo>
                    <a:pt x="24" y="20"/>
                  </a:lnTo>
                  <a:lnTo>
                    <a:pt x="66" y="34"/>
                  </a:lnTo>
                  <a:lnTo>
                    <a:pt x="87" y="0"/>
                  </a:lnTo>
                  <a:lnTo>
                    <a:pt x="242" y="54"/>
                  </a:lnTo>
                  <a:lnTo>
                    <a:pt x="284" y="45"/>
                  </a:lnTo>
                  <a:lnTo>
                    <a:pt x="295" y="65"/>
                  </a:lnTo>
                  <a:lnTo>
                    <a:pt x="329" y="79"/>
                  </a:lnTo>
                  <a:lnTo>
                    <a:pt x="416" y="65"/>
                  </a:lnTo>
                  <a:lnTo>
                    <a:pt x="458" y="89"/>
                  </a:lnTo>
                  <a:lnTo>
                    <a:pt x="449" y="235"/>
                  </a:lnTo>
                  <a:lnTo>
                    <a:pt x="406" y="190"/>
                  </a:lnTo>
                  <a:lnTo>
                    <a:pt x="371" y="226"/>
                  </a:lnTo>
                  <a:lnTo>
                    <a:pt x="347" y="199"/>
                  </a:lnTo>
                  <a:lnTo>
                    <a:pt x="347" y="190"/>
                  </a:lnTo>
                  <a:lnTo>
                    <a:pt x="329" y="199"/>
                  </a:lnTo>
                  <a:lnTo>
                    <a:pt x="319" y="180"/>
                  </a:lnTo>
                  <a:lnTo>
                    <a:pt x="284" y="199"/>
                  </a:lnTo>
                  <a:lnTo>
                    <a:pt x="251" y="180"/>
                  </a:lnTo>
                  <a:lnTo>
                    <a:pt x="42" y="394"/>
                  </a:lnTo>
                  <a:lnTo>
                    <a:pt x="31" y="343"/>
                  </a:lnTo>
                  <a:lnTo>
                    <a:pt x="0" y="336"/>
                  </a:lnTo>
                  <a:lnTo>
                    <a:pt x="43" y="19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77" name="Rectangle 92"/>
            <p:cNvSpPr>
              <a:spLocks noChangeArrowheads="1"/>
            </p:cNvSpPr>
            <p:nvPr/>
          </p:nvSpPr>
          <p:spPr bwMode="auto">
            <a:xfrm>
              <a:off x="4438650" y="504825"/>
              <a:ext cx="5524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Jefferson</a:t>
              </a:r>
            </a:p>
          </p:txBody>
        </p:sp>
        <p:sp>
          <p:nvSpPr>
            <p:cNvPr id="78" name="Rectangle 119"/>
            <p:cNvSpPr>
              <a:spLocks noChangeArrowheads="1"/>
            </p:cNvSpPr>
            <p:nvPr/>
          </p:nvSpPr>
          <p:spPr bwMode="auto">
            <a:xfrm>
              <a:off x="7378700" y="2155825"/>
              <a:ext cx="4381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Volusia</a:t>
              </a:r>
            </a:p>
          </p:txBody>
        </p:sp>
        <p:sp>
          <p:nvSpPr>
            <p:cNvPr id="79" name="Freeform 2"/>
            <p:cNvSpPr>
              <a:spLocks/>
            </p:cNvSpPr>
            <p:nvPr/>
          </p:nvSpPr>
          <p:spPr bwMode="auto">
            <a:xfrm>
              <a:off x="6008688" y="1371600"/>
              <a:ext cx="623887" cy="608013"/>
            </a:xfrm>
            <a:custGeom>
              <a:avLst/>
              <a:gdLst>
                <a:gd name="T0" fmla="*/ 2147483646 w 393"/>
                <a:gd name="T1" fmla="*/ 2147483646 h 383"/>
                <a:gd name="T2" fmla="*/ 2147483646 w 393"/>
                <a:gd name="T3" fmla="*/ 2147483646 h 383"/>
                <a:gd name="T4" fmla="*/ 2147483646 w 393"/>
                <a:gd name="T5" fmla="*/ 2147483646 h 383"/>
                <a:gd name="T6" fmla="*/ 2147483646 w 393"/>
                <a:gd name="T7" fmla="*/ 0 h 383"/>
                <a:gd name="T8" fmla="*/ 2147483646 w 393"/>
                <a:gd name="T9" fmla="*/ 2147483646 h 383"/>
                <a:gd name="T10" fmla="*/ 2147483646 w 393"/>
                <a:gd name="T11" fmla="*/ 2147483646 h 383"/>
                <a:gd name="T12" fmla="*/ 0 w 393"/>
                <a:gd name="T13" fmla="*/ 2147483646 h 383"/>
                <a:gd name="T14" fmla="*/ 0 w 393"/>
                <a:gd name="T15" fmla="*/ 2147483646 h 383"/>
                <a:gd name="T16" fmla="*/ 2147483646 w 393"/>
                <a:gd name="T17" fmla="*/ 2147483646 h 383"/>
                <a:gd name="T18" fmla="*/ 2147483646 w 393"/>
                <a:gd name="T19" fmla="*/ 2147483646 h 383"/>
                <a:gd name="T20" fmla="*/ 2147483646 w 393"/>
                <a:gd name="T21" fmla="*/ 2147483646 h 383"/>
                <a:gd name="T22" fmla="*/ 2147483646 w 393"/>
                <a:gd name="T23" fmla="*/ 2147483646 h 383"/>
                <a:gd name="T24" fmla="*/ 2147483646 w 393"/>
                <a:gd name="T25" fmla="*/ 2147483646 h 383"/>
                <a:gd name="T26" fmla="*/ 2147483646 w 393"/>
                <a:gd name="T27" fmla="*/ 2147483646 h 383"/>
                <a:gd name="T28" fmla="*/ 2147483646 w 393"/>
                <a:gd name="T29" fmla="*/ 2147483646 h 383"/>
                <a:gd name="T30" fmla="*/ 2147483646 w 393"/>
                <a:gd name="T31" fmla="*/ 2147483646 h 383"/>
                <a:gd name="T32" fmla="*/ 2147483646 w 393"/>
                <a:gd name="T33" fmla="*/ 2147483646 h 383"/>
                <a:gd name="T34" fmla="*/ 2147483646 w 393"/>
                <a:gd name="T35" fmla="*/ 2147483646 h 383"/>
                <a:gd name="T36" fmla="*/ 2147483646 w 393"/>
                <a:gd name="T37" fmla="*/ 2147483646 h 383"/>
                <a:gd name="T38" fmla="*/ 2147483646 w 393"/>
                <a:gd name="T39" fmla="*/ 2147483646 h 383"/>
                <a:gd name="T40" fmla="*/ 2147483646 w 393"/>
                <a:gd name="T41" fmla="*/ 2147483646 h 3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93" h="383">
                  <a:moveTo>
                    <a:pt x="266" y="76"/>
                  </a:moveTo>
                  <a:lnTo>
                    <a:pt x="195" y="43"/>
                  </a:lnTo>
                  <a:lnTo>
                    <a:pt x="174" y="33"/>
                  </a:lnTo>
                  <a:lnTo>
                    <a:pt x="82" y="0"/>
                  </a:lnTo>
                  <a:lnTo>
                    <a:pt x="58" y="17"/>
                  </a:lnTo>
                  <a:lnTo>
                    <a:pt x="39" y="65"/>
                  </a:lnTo>
                  <a:lnTo>
                    <a:pt x="0" y="72"/>
                  </a:lnTo>
                  <a:lnTo>
                    <a:pt x="0" y="264"/>
                  </a:lnTo>
                  <a:lnTo>
                    <a:pt x="7" y="264"/>
                  </a:lnTo>
                  <a:lnTo>
                    <a:pt x="12" y="284"/>
                  </a:lnTo>
                  <a:lnTo>
                    <a:pt x="81" y="285"/>
                  </a:lnTo>
                  <a:lnTo>
                    <a:pt x="85" y="330"/>
                  </a:lnTo>
                  <a:lnTo>
                    <a:pt x="160" y="321"/>
                  </a:lnTo>
                  <a:lnTo>
                    <a:pt x="298" y="321"/>
                  </a:lnTo>
                  <a:lnTo>
                    <a:pt x="297" y="365"/>
                  </a:lnTo>
                  <a:lnTo>
                    <a:pt x="317" y="374"/>
                  </a:lnTo>
                  <a:lnTo>
                    <a:pt x="358" y="383"/>
                  </a:lnTo>
                  <a:lnTo>
                    <a:pt x="391" y="363"/>
                  </a:lnTo>
                  <a:lnTo>
                    <a:pt x="390" y="327"/>
                  </a:lnTo>
                  <a:lnTo>
                    <a:pt x="393" y="146"/>
                  </a:lnTo>
                  <a:lnTo>
                    <a:pt x="357" y="92"/>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80" name="Freeform 4"/>
            <p:cNvSpPr>
              <a:spLocks/>
            </p:cNvSpPr>
            <p:nvPr/>
          </p:nvSpPr>
          <p:spPr bwMode="auto">
            <a:xfrm>
              <a:off x="6286500" y="1119188"/>
              <a:ext cx="431800" cy="488950"/>
            </a:xfrm>
            <a:custGeom>
              <a:avLst/>
              <a:gdLst>
                <a:gd name="T0" fmla="*/ 2147483646 w 272"/>
                <a:gd name="T1" fmla="*/ 2147483646 h 308"/>
                <a:gd name="T2" fmla="*/ 2147483646 w 272"/>
                <a:gd name="T3" fmla="*/ 2147483646 h 308"/>
                <a:gd name="T4" fmla="*/ 0 w 272"/>
                <a:gd name="T5" fmla="*/ 2147483646 h 308"/>
                <a:gd name="T6" fmla="*/ 2147483646 w 272"/>
                <a:gd name="T7" fmla="*/ 2147483646 h 308"/>
                <a:gd name="T8" fmla="*/ 2147483646 w 272"/>
                <a:gd name="T9" fmla="*/ 2147483646 h 308"/>
                <a:gd name="T10" fmla="*/ 2147483646 w 272"/>
                <a:gd name="T11" fmla="*/ 2147483646 h 308"/>
                <a:gd name="T12" fmla="*/ 2147483646 w 272"/>
                <a:gd name="T13" fmla="*/ 2147483646 h 308"/>
                <a:gd name="T14" fmla="*/ 2147483646 w 272"/>
                <a:gd name="T15" fmla="*/ 0 h 308"/>
                <a:gd name="T16" fmla="*/ 2147483646 w 272"/>
                <a:gd name="T17" fmla="*/ 2147483646 h 308"/>
                <a:gd name="T18" fmla="*/ 2147483646 w 272"/>
                <a:gd name="T19" fmla="*/ 2147483646 h 308"/>
                <a:gd name="T20" fmla="*/ 2147483646 w 272"/>
                <a:gd name="T21" fmla="*/ 2147483646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2" h="308">
                  <a:moveTo>
                    <a:pt x="183" y="248"/>
                  </a:moveTo>
                  <a:lnTo>
                    <a:pt x="87" y="239"/>
                  </a:lnTo>
                  <a:lnTo>
                    <a:pt x="0" y="192"/>
                  </a:lnTo>
                  <a:lnTo>
                    <a:pt x="77" y="164"/>
                  </a:lnTo>
                  <a:lnTo>
                    <a:pt x="101" y="105"/>
                  </a:lnTo>
                  <a:lnTo>
                    <a:pt x="165" y="69"/>
                  </a:lnTo>
                  <a:lnTo>
                    <a:pt x="188" y="6"/>
                  </a:lnTo>
                  <a:lnTo>
                    <a:pt x="272" y="0"/>
                  </a:lnTo>
                  <a:lnTo>
                    <a:pt x="272" y="291"/>
                  </a:lnTo>
                  <a:lnTo>
                    <a:pt x="219" y="308"/>
                  </a:lnTo>
                  <a:lnTo>
                    <a:pt x="183" y="249"/>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81" name="Freeform 10"/>
            <p:cNvSpPr>
              <a:spLocks/>
            </p:cNvSpPr>
            <p:nvPr/>
          </p:nvSpPr>
          <p:spPr bwMode="auto">
            <a:xfrm>
              <a:off x="5829300" y="593725"/>
              <a:ext cx="417513" cy="906463"/>
            </a:xfrm>
            <a:custGeom>
              <a:avLst/>
              <a:gdLst>
                <a:gd name="T0" fmla="*/ 2147483646 w 263"/>
                <a:gd name="T1" fmla="*/ 2147483646 h 571"/>
                <a:gd name="T2" fmla="*/ 2147483646 w 263"/>
                <a:gd name="T3" fmla="*/ 2147483646 h 571"/>
                <a:gd name="T4" fmla="*/ 2147483646 w 263"/>
                <a:gd name="T5" fmla="*/ 2147483646 h 571"/>
                <a:gd name="T6" fmla="*/ 2147483646 w 263"/>
                <a:gd name="T7" fmla="*/ 2147483646 h 571"/>
                <a:gd name="T8" fmla="*/ 2147483646 w 263"/>
                <a:gd name="T9" fmla="*/ 2147483646 h 571"/>
                <a:gd name="T10" fmla="*/ 2147483646 w 263"/>
                <a:gd name="T11" fmla="*/ 2147483646 h 571"/>
                <a:gd name="T12" fmla="*/ 2147483646 w 263"/>
                <a:gd name="T13" fmla="*/ 2147483646 h 571"/>
                <a:gd name="T14" fmla="*/ 2147483646 w 263"/>
                <a:gd name="T15" fmla="*/ 2147483646 h 571"/>
                <a:gd name="T16" fmla="*/ 2147483646 w 263"/>
                <a:gd name="T17" fmla="*/ 2147483646 h 571"/>
                <a:gd name="T18" fmla="*/ 2147483646 w 263"/>
                <a:gd name="T19" fmla="*/ 2147483646 h 571"/>
                <a:gd name="T20" fmla="*/ 2147483646 w 263"/>
                <a:gd name="T21" fmla="*/ 2147483646 h 571"/>
                <a:gd name="T22" fmla="*/ 2147483646 w 263"/>
                <a:gd name="T23" fmla="*/ 2147483646 h 571"/>
                <a:gd name="T24" fmla="*/ 2147483646 w 263"/>
                <a:gd name="T25" fmla="*/ 2147483646 h 571"/>
                <a:gd name="T26" fmla="*/ 0 w 263"/>
                <a:gd name="T27" fmla="*/ 2147483646 h 571"/>
                <a:gd name="T28" fmla="*/ 2147483646 w 263"/>
                <a:gd name="T29" fmla="*/ 2147483646 h 571"/>
                <a:gd name="T30" fmla="*/ 2147483646 w 263"/>
                <a:gd name="T31" fmla="*/ 2147483646 h 571"/>
                <a:gd name="T32" fmla="*/ 2147483646 w 263"/>
                <a:gd name="T33" fmla="*/ 2147483646 h 571"/>
                <a:gd name="T34" fmla="*/ 2147483646 w 263"/>
                <a:gd name="T35" fmla="*/ 2147483646 h 571"/>
                <a:gd name="T36" fmla="*/ 2147483646 w 263"/>
                <a:gd name="T37" fmla="*/ 2147483646 h 571"/>
                <a:gd name="T38" fmla="*/ 2147483646 w 263"/>
                <a:gd name="T39" fmla="*/ 2147483646 h 571"/>
                <a:gd name="T40" fmla="*/ 2147483646 w 263"/>
                <a:gd name="T41" fmla="*/ 2147483646 h 571"/>
                <a:gd name="T42" fmla="*/ 2147483646 w 263"/>
                <a:gd name="T43" fmla="*/ 2147483646 h 571"/>
                <a:gd name="T44" fmla="*/ 2147483646 w 263"/>
                <a:gd name="T45" fmla="*/ 0 h 571"/>
                <a:gd name="T46" fmla="*/ 2147483646 w 263"/>
                <a:gd name="T47" fmla="*/ 2147483646 h 5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3" h="571">
                  <a:moveTo>
                    <a:pt x="263" y="12"/>
                  </a:moveTo>
                  <a:lnTo>
                    <a:pt x="263" y="346"/>
                  </a:lnTo>
                  <a:lnTo>
                    <a:pt x="263" y="371"/>
                  </a:lnTo>
                  <a:lnTo>
                    <a:pt x="220" y="391"/>
                  </a:lnTo>
                  <a:lnTo>
                    <a:pt x="195" y="427"/>
                  </a:lnTo>
                  <a:lnTo>
                    <a:pt x="175" y="436"/>
                  </a:lnTo>
                  <a:lnTo>
                    <a:pt x="175" y="461"/>
                  </a:lnTo>
                  <a:lnTo>
                    <a:pt x="209" y="480"/>
                  </a:lnTo>
                  <a:lnTo>
                    <a:pt x="175" y="507"/>
                  </a:lnTo>
                  <a:lnTo>
                    <a:pt x="156" y="552"/>
                  </a:lnTo>
                  <a:lnTo>
                    <a:pt x="112" y="571"/>
                  </a:lnTo>
                  <a:lnTo>
                    <a:pt x="54" y="552"/>
                  </a:lnTo>
                  <a:lnTo>
                    <a:pt x="24" y="507"/>
                  </a:lnTo>
                  <a:lnTo>
                    <a:pt x="0" y="497"/>
                  </a:lnTo>
                  <a:lnTo>
                    <a:pt x="45" y="461"/>
                  </a:lnTo>
                  <a:lnTo>
                    <a:pt x="9" y="461"/>
                  </a:lnTo>
                  <a:lnTo>
                    <a:pt x="9" y="191"/>
                  </a:lnTo>
                  <a:lnTo>
                    <a:pt x="88" y="191"/>
                  </a:lnTo>
                  <a:lnTo>
                    <a:pt x="121" y="146"/>
                  </a:lnTo>
                  <a:lnTo>
                    <a:pt x="112" y="112"/>
                  </a:lnTo>
                  <a:lnTo>
                    <a:pt x="68" y="57"/>
                  </a:lnTo>
                  <a:lnTo>
                    <a:pt x="68" y="22"/>
                  </a:lnTo>
                  <a:lnTo>
                    <a:pt x="68" y="0"/>
                  </a:lnTo>
                  <a:lnTo>
                    <a:pt x="263" y="12"/>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82" name="Freeform 12"/>
            <p:cNvSpPr>
              <a:spLocks/>
            </p:cNvSpPr>
            <p:nvPr/>
          </p:nvSpPr>
          <p:spPr bwMode="auto">
            <a:xfrm>
              <a:off x="5132388" y="1492250"/>
              <a:ext cx="554037" cy="635000"/>
            </a:xfrm>
            <a:custGeom>
              <a:avLst/>
              <a:gdLst>
                <a:gd name="T0" fmla="*/ 2147483646 w 349"/>
                <a:gd name="T1" fmla="*/ 2147483646 h 400"/>
                <a:gd name="T2" fmla="*/ 2147483646 w 349"/>
                <a:gd name="T3" fmla="*/ 2147483646 h 400"/>
                <a:gd name="T4" fmla="*/ 2147483646 w 349"/>
                <a:gd name="T5" fmla="*/ 2147483646 h 400"/>
                <a:gd name="T6" fmla="*/ 2147483646 w 349"/>
                <a:gd name="T7" fmla="*/ 2147483646 h 400"/>
                <a:gd name="T8" fmla="*/ 2147483646 w 349"/>
                <a:gd name="T9" fmla="*/ 2147483646 h 400"/>
                <a:gd name="T10" fmla="*/ 2147483646 w 349"/>
                <a:gd name="T11" fmla="*/ 2147483646 h 400"/>
                <a:gd name="T12" fmla="*/ 2147483646 w 349"/>
                <a:gd name="T13" fmla="*/ 2147483646 h 400"/>
                <a:gd name="T14" fmla="*/ 0 w 349"/>
                <a:gd name="T15" fmla="*/ 2147483646 h 400"/>
                <a:gd name="T16" fmla="*/ 2147483646 w 349"/>
                <a:gd name="T17" fmla="*/ 2147483646 h 400"/>
                <a:gd name="T18" fmla="*/ 2147483646 w 349"/>
                <a:gd name="T19" fmla="*/ 0 h 400"/>
                <a:gd name="T20" fmla="*/ 2147483646 w 349"/>
                <a:gd name="T21" fmla="*/ 0 h 400"/>
                <a:gd name="T22" fmla="*/ 2147483646 w 349"/>
                <a:gd name="T23" fmla="*/ 2147483646 h 400"/>
                <a:gd name="T24" fmla="*/ 2147483646 w 349"/>
                <a:gd name="T25" fmla="*/ 2147483646 h 400"/>
                <a:gd name="T26" fmla="*/ 2147483646 w 349"/>
                <a:gd name="T27" fmla="*/ 2147483646 h 400"/>
                <a:gd name="T28" fmla="*/ 2147483646 w 349"/>
                <a:gd name="T29" fmla="*/ 2147483646 h 400"/>
                <a:gd name="T30" fmla="*/ 2147483646 w 349"/>
                <a:gd name="T31" fmla="*/ 2147483646 h 400"/>
                <a:gd name="T32" fmla="*/ 2147483646 w 349"/>
                <a:gd name="T33" fmla="*/ 2147483646 h 400"/>
                <a:gd name="T34" fmla="*/ 2147483646 w 349"/>
                <a:gd name="T35" fmla="*/ 2147483646 h 400"/>
                <a:gd name="T36" fmla="*/ 2147483646 w 349"/>
                <a:gd name="T37" fmla="*/ 2147483646 h 400"/>
                <a:gd name="T38" fmla="*/ 2147483646 w 349"/>
                <a:gd name="T39" fmla="*/ 2147483646 h 4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00">
                  <a:moveTo>
                    <a:pt x="185" y="355"/>
                  </a:moveTo>
                  <a:lnTo>
                    <a:pt x="164" y="345"/>
                  </a:lnTo>
                  <a:lnTo>
                    <a:pt x="140" y="299"/>
                  </a:lnTo>
                  <a:lnTo>
                    <a:pt x="97" y="299"/>
                  </a:lnTo>
                  <a:lnTo>
                    <a:pt x="78" y="263"/>
                  </a:lnTo>
                  <a:lnTo>
                    <a:pt x="10" y="244"/>
                  </a:lnTo>
                  <a:lnTo>
                    <a:pt x="10" y="154"/>
                  </a:lnTo>
                  <a:lnTo>
                    <a:pt x="0" y="118"/>
                  </a:lnTo>
                  <a:lnTo>
                    <a:pt x="43" y="118"/>
                  </a:lnTo>
                  <a:lnTo>
                    <a:pt x="75" y="0"/>
                  </a:lnTo>
                  <a:lnTo>
                    <a:pt x="349" y="0"/>
                  </a:lnTo>
                  <a:lnTo>
                    <a:pt x="315" y="152"/>
                  </a:lnTo>
                  <a:lnTo>
                    <a:pt x="341" y="186"/>
                  </a:lnTo>
                  <a:lnTo>
                    <a:pt x="319" y="202"/>
                  </a:lnTo>
                  <a:lnTo>
                    <a:pt x="309" y="258"/>
                  </a:lnTo>
                  <a:lnTo>
                    <a:pt x="253" y="322"/>
                  </a:lnTo>
                  <a:lnTo>
                    <a:pt x="253" y="346"/>
                  </a:lnTo>
                  <a:lnTo>
                    <a:pt x="201" y="366"/>
                  </a:lnTo>
                  <a:lnTo>
                    <a:pt x="185" y="400"/>
                  </a:lnTo>
                  <a:lnTo>
                    <a:pt x="185" y="355"/>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83" name="Freeform 17"/>
            <p:cNvSpPr>
              <a:spLocks/>
            </p:cNvSpPr>
            <p:nvPr/>
          </p:nvSpPr>
          <p:spPr bwMode="auto">
            <a:xfrm>
              <a:off x="5632450" y="1374775"/>
              <a:ext cx="376238" cy="412750"/>
            </a:xfrm>
            <a:custGeom>
              <a:avLst/>
              <a:gdLst>
                <a:gd name="T0" fmla="*/ 2147483646 w 237"/>
                <a:gd name="T1" fmla="*/ 2147483646 h 260"/>
                <a:gd name="T2" fmla="*/ 2147483646 w 237"/>
                <a:gd name="T3" fmla="*/ 2147483646 h 260"/>
                <a:gd name="T4" fmla="*/ 2147483646 w 237"/>
                <a:gd name="T5" fmla="*/ 2147483646 h 260"/>
                <a:gd name="T6" fmla="*/ 0 w 237"/>
                <a:gd name="T7" fmla="*/ 2147483646 h 260"/>
                <a:gd name="T8" fmla="*/ 2147483646 w 237"/>
                <a:gd name="T9" fmla="*/ 2147483646 h 260"/>
                <a:gd name="T10" fmla="*/ 2147483646 w 237"/>
                <a:gd name="T11" fmla="*/ 2147483646 h 260"/>
                <a:gd name="T12" fmla="*/ 2147483646 w 237"/>
                <a:gd name="T13" fmla="*/ 2147483646 h 260"/>
                <a:gd name="T14" fmla="*/ 2147483646 w 237"/>
                <a:gd name="T15" fmla="*/ 0 h 260"/>
                <a:gd name="T16" fmla="*/ 2147483646 w 237"/>
                <a:gd name="T17" fmla="*/ 2147483646 h 260"/>
                <a:gd name="T18" fmla="*/ 2147483646 w 237"/>
                <a:gd name="T19" fmla="*/ 2147483646 h 260"/>
                <a:gd name="T20" fmla="*/ 2147483646 w 237"/>
                <a:gd name="T21" fmla="*/ 2147483646 h 2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7" h="260">
                  <a:moveTo>
                    <a:pt x="234" y="260"/>
                  </a:moveTo>
                  <a:lnTo>
                    <a:pt x="38" y="238"/>
                  </a:lnTo>
                  <a:lnTo>
                    <a:pt x="22" y="258"/>
                  </a:lnTo>
                  <a:lnTo>
                    <a:pt x="0" y="224"/>
                  </a:lnTo>
                  <a:lnTo>
                    <a:pt x="34" y="76"/>
                  </a:lnTo>
                  <a:lnTo>
                    <a:pt x="70" y="74"/>
                  </a:lnTo>
                  <a:lnTo>
                    <a:pt x="90" y="28"/>
                  </a:lnTo>
                  <a:lnTo>
                    <a:pt x="132" y="0"/>
                  </a:lnTo>
                  <a:lnTo>
                    <a:pt x="149" y="4"/>
                  </a:lnTo>
                  <a:lnTo>
                    <a:pt x="178" y="50"/>
                  </a:lnTo>
                  <a:lnTo>
                    <a:pt x="237" y="69"/>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84" name="Freeform 20"/>
            <p:cNvSpPr>
              <a:spLocks/>
            </p:cNvSpPr>
            <p:nvPr/>
          </p:nvSpPr>
          <p:spPr bwMode="auto">
            <a:xfrm>
              <a:off x="5318125" y="536575"/>
              <a:ext cx="704850" cy="363538"/>
            </a:xfrm>
            <a:custGeom>
              <a:avLst/>
              <a:gdLst>
                <a:gd name="T0" fmla="*/ 2147483646 w 444"/>
                <a:gd name="T1" fmla="*/ 2147483646 h 229"/>
                <a:gd name="T2" fmla="*/ 2147483646 w 444"/>
                <a:gd name="T3" fmla="*/ 2147483646 h 229"/>
                <a:gd name="T4" fmla="*/ 2147483646 w 444"/>
                <a:gd name="T5" fmla="*/ 2147483646 h 229"/>
                <a:gd name="T6" fmla="*/ 2147483646 w 444"/>
                <a:gd name="T7" fmla="*/ 2147483646 h 229"/>
                <a:gd name="T8" fmla="*/ 2147483646 w 444"/>
                <a:gd name="T9" fmla="*/ 2147483646 h 229"/>
                <a:gd name="T10" fmla="*/ 2147483646 w 444"/>
                <a:gd name="T11" fmla="*/ 2147483646 h 229"/>
                <a:gd name="T12" fmla="*/ 2147483646 w 444"/>
                <a:gd name="T13" fmla="*/ 2147483646 h 229"/>
                <a:gd name="T14" fmla="*/ 2147483646 w 444"/>
                <a:gd name="T15" fmla="*/ 2147483646 h 229"/>
                <a:gd name="T16" fmla="*/ 2147483646 w 444"/>
                <a:gd name="T17" fmla="*/ 2147483646 h 229"/>
                <a:gd name="T18" fmla="*/ 2147483646 w 444"/>
                <a:gd name="T19" fmla="*/ 2147483646 h 229"/>
                <a:gd name="T20" fmla="*/ 2147483646 w 444"/>
                <a:gd name="T21" fmla="*/ 2147483646 h 229"/>
                <a:gd name="T22" fmla="*/ 2147483646 w 444"/>
                <a:gd name="T23" fmla="*/ 2147483646 h 229"/>
                <a:gd name="T24" fmla="*/ 0 w 444"/>
                <a:gd name="T25" fmla="*/ 2147483646 h 229"/>
                <a:gd name="T26" fmla="*/ 2147483646 w 444"/>
                <a:gd name="T27" fmla="*/ 0 h 229"/>
                <a:gd name="T28" fmla="*/ 2147483646 w 444"/>
                <a:gd name="T29" fmla="*/ 2147483646 h 2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4" h="229">
                  <a:moveTo>
                    <a:pt x="390" y="36"/>
                  </a:moveTo>
                  <a:lnTo>
                    <a:pt x="392" y="85"/>
                  </a:lnTo>
                  <a:lnTo>
                    <a:pt x="435" y="140"/>
                  </a:lnTo>
                  <a:lnTo>
                    <a:pt x="444" y="176"/>
                  </a:lnTo>
                  <a:lnTo>
                    <a:pt x="412" y="229"/>
                  </a:lnTo>
                  <a:lnTo>
                    <a:pt x="334" y="228"/>
                  </a:lnTo>
                  <a:lnTo>
                    <a:pt x="305" y="222"/>
                  </a:lnTo>
                  <a:lnTo>
                    <a:pt x="270" y="186"/>
                  </a:lnTo>
                  <a:lnTo>
                    <a:pt x="184" y="153"/>
                  </a:lnTo>
                  <a:lnTo>
                    <a:pt x="102" y="153"/>
                  </a:lnTo>
                  <a:lnTo>
                    <a:pt x="64" y="186"/>
                  </a:lnTo>
                  <a:lnTo>
                    <a:pt x="19" y="150"/>
                  </a:lnTo>
                  <a:lnTo>
                    <a:pt x="0" y="3"/>
                  </a:lnTo>
                  <a:lnTo>
                    <a:pt x="3" y="0"/>
                  </a:lnTo>
                  <a:lnTo>
                    <a:pt x="390" y="36"/>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85" name="Freeform 27"/>
            <p:cNvSpPr>
              <a:spLocks/>
            </p:cNvSpPr>
            <p:nvPr/>
          </p:nvSpPr>
          <p:spPr bwMode="auto">
            <a:xfrm>
              <a:off x="4403725" y="498475"/>
              <a:ext cx="520700" cy="711200"/>
            </a:xfrm>
            <a:custGeom>
              <a:avLst/>
              <a:gdLst>
                <a:gd name="T0" fmla="*/ 0 w 328"/>
                <a:gd name="T1" fmla="*/ 2147483646 h 448"/>
                <a:gd name="T2" fmla="*/ 0 w 328"/>
                <a:gd name="T3" fmla="*/ 2147483646 h 448"/>
                <a:gd name="T4" fmla="*/ 0 w 328"/>
                <a:gd name="T5" fmla="*/ 2147483646 h 448"/>
                <a:gd name="T6" fmla="*/ 2147483646 w 328"/>
                <a:gd name="T7" fmla="*/ 2147483646 h 448"/>
                <a:gd name="T8" fmla="*/ 2147483646 w 328"/>
                <a:gd name="T9" fmla="*/ 2147483646 h 448"/>
                <a:gd name="T10" fmla="*/ 2147483646 w 328"/>
                <a:gd name="T11" fmla="*/ 2147483646 h 448"/>
                <a:gd name="T12" fmla="*/ 2147483646 w 328"/>
                <a:gd name="T13" fmla="*/ 0 h 448"/>
                <a:gd name="T14" fmla="*/ 2147483646 w 328"/>
                <a:gd name="T15" fmla="*/ 2147483646 h 448"/>
                <a:gd name="T16" fmla="*/ 2147483646 w 328"/>
                <a:gd name="T17" fmla="*/ 2147483646 h 448"/>
                <a:gd name="T18" fmla="*/ 2147483646 w 328"/>
                <a:gd name="T19" fmla="*/ 2147483646 h 448"/>
                <a:gd name="T20" fmla="*/ 2147483646 w 328"/>
                <a:gd name="T21" fmla="*/ 2147483646 h 448"/>
                <a:gd name="T22" fmla="*/ 2147483646 w 328"/>
                <a:gd name="T23" fmla="*/ 2147483646 h 448"/>
                <a:gd name="T24" fmla="*/ 2147483646 w 328"/>
                <a:gd name="T25" fmla="*/ 2147483646 h 448"/>
                <a:gd name="T26" fmla="*/ 2147483646 w 328"/>
                <a:gd name="T27" fmla="*/ 2147483646 h 448"/>
                <a:gd name="T28" fmla="*/ 2147483646 w 328"/>
                <a:gd name="T29" fmla="*/ 2147483646 h 448"/>
                <a:gd name="T30" fmla="*/ 2147483646 w 328"/>
                <a:gd name="T31" fmla="*/ 2147483646 h 448"/>
                <a:gd name="T32" fmla="*/ 0 w 328"/>
                <a:gd name="T33" fmla="*/ 2147483646 h 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28" h="448">
                  <a:moveTo>
                    <a:pt x="0" y="429"/>
                  </a:moveTo>
                  <a:lnTo>
                    <a:pt x="0" y="294"/>
                  </a:lnTo>
                  <a:lnTo>
                    <a:pt x="0" y="179"/>
                  </a:lnTo>
                  <a:lnTo>
                    <a:pt x="23" y="160"/>
                  </a:lnTo>
                  <a:lnTo>
                    <a:pt x="23" y="115"/>
                  </a:lnTo>
                  <a:lnTo>
                    <a:pt x="67" y="115"/>
                  </a:lnTo>
                  <a:lnTo>
                    <a:pt x="42" y="0"/>
                  </a:lnTo>
                  <a:lnTo>
                    <a:pt x="318" y="12"/>
                  </a:lnTo>
                  <a:lnTo>
                    <a:pt x="328" y="66"/>
                  </a:lnTo>
                  <a:lnTo>
                    <a:pt x="232" y="108"/>
                  </a:lnTo>
                  <a:lnTo>
                    <a:pt x="240" y="174"/>
                  </a:lnTo>
                  <a:lnTo>
                    <a:pt x="190" y="222"/>
                  </a:lnTo>
                  <a:lnTo>
                    <a:pt x="190" y="246"/>
                  </a:lnTo>
                  <a:lnTo>
                    <a:pt x="166" y="270"/>
                  </a:lnTo>
                  <a:lnTo>
                    <a:pt x="109" y="314"/>
                  </a:lnTo>
                  <a:lnTo>
                    <a:pt x="53" y="448"/>
                  </a:lnTo>
                  <a:lnTo>
                    <a:pt x="0" y="429"/>
                  </a:lnTo>
                </a:path>
              </a:pathLst>
            </a:custGeom>
            <a:solidFill>
              <a:srgbClr val="99D359"/>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88" dirty="0"/>
            </a:p>
          </p:txBody>
        </p:sp>
        <p:sp>
          <p:nvSpPr>
            <p:cNvPr id="86" name="Freeform 28"/>
            <p:cNvSpPr>
              <a:spLocks/>
            </p:cNvSpPr>
            <p:nvPr/>
          </p:nvSpPr>
          <p:spPr bwMode="auto">
            <a:xfrm>
              <a:off x="5189538" y="976313"/>
              <a:ext cx="584200" cy="519112"/>
            </a:xfrm>
            <a:custGeom>
              <a:avLst/>
              <a:gdLst>
                <a:gd name="T0" fmla="*/ 2147483646 w 368"/>
                <a:gd name="T1" fmla="*/ 2147483646 h 327"/>
                <a:gd name="T2" fmla="*/ 2147483646 w 368"/>
                <a:gd name="T3" fmla="*/ 2147483646 h 327"/>
                <a:gd name="T4" fmla="*/ 2147483646 w 368"/>
                <a:gd name="T5" fmla="*/ 2147483646 h 327"/>
                <a:gd name="T6" fmla="*/ 0 w 368"/>
                <a:gd name="T7" fmla="*/ 2147483646 h 327"/>
                <a:gd name="T8" fmla="*/ 2147483646 w 368"/>
                <a:gd name="T9" fmla="*/ 0 h 327"/>
                <a:gd name="T10" fmla="*/ 2147483646 w 368"/>
                <a:gd name="T11" fmla="*/ 0 h 327"/>
                <a:gd name="T12" fmla="*/ 2147483646 w 368"/>
                <a:gd name="T13" fmla="*/ 2147483646 h 327"/>
                <a:gd name="T14" fmla="*/ 2147483646 w 368"/>
                <a:gd name="T15" fmla="*/ 2147483646 h 327"/>
                <a:gd name="T16" fmla="*/ 2147483646 w 368"/>
                <a:gd name="T17" fmla="*/ 2147483646 h 327"/>
                <a:gd name="T18" fmla="*/ 2147483646 w 368"/>
                <a:gd name="T19" fmla="*/ 2147483646 h 327"/>
                <a:gd name="T20" fmla="*/ 2147483646 w 368"/>
                <a:gd name="T21" fmla="*/ 2147483646 h 327"/>
                <a:gd name="T22" fmla="*/ 2147483646 w 368"/>
                <a:gd name="T23" fmla="*/ 2147483646 h 327"/>
                <a:gd name="T24" fmla="*/ 2147483646 w 368"/>
                <a:gd name="T25" fmla="*/ 2147483646 h 327"/>
                <a:gd name="T26" fmla="*/ 2147483646 w 368"/>
                <a:gd name="T27" fmla="*/ 2147483646 h 3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68" h="327">
                  <a:moveTo>
                    <a:pt x="43" y="326"/>
                  </a:moveTo>
                  <a:lnTo>
                    <a:pt x="19" y="326"/>
                  </a:lnTo>
                  <a:lnTo>
                    <a:pt x="19" y="280"/>
                  </a:lnTo>
                  <a:lnTo>
                    <a:pt x="0" y="280"/>
                  </a:lnTo>
                  <a:lnTo>
                    <a:pt x="10" y="0"/>
                  </a:lnTo>
                  <a:lnTo>
                    <a:pt x="97" y="0"/>
                  </a:lnTo>
                  <a:lnTo>
                    <a:pt x="106" y="115"/>
                  </a:lnTo>
                  <a:lnTo>
                    <a:pt x="219" y="135"/>
                  </a:lnTo>
                  <a:lnTo>
                    <a:pt x="325" y="236"/>
                  </a:lnTo>
                  <a:lnTo>
                    <a:pt x="334" y="280"/>
                  </a:lnTo>
                  <a:lnTo>
                    <a:pt x="367" y="280"/>
                  </a:lnTo>
                  <a:lnTo>
                    <a:pt x="348" y="326"/>
                  </a:lnTo>
                  <a:lnTo>
                    <a:pt x="325" y="326"/>
                  </a:lnTo>
                  <a:lnTo>
                    <a:pt x="43" y="326"/>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87" name="Freeform 33"/>
            <p:cNvSpPr>
              <a:spLocks/>
            </p:cNvSpPr>
            <p:nvPr/>
          </p:nvSpPr>
          <p:spPr bwMode="auto">
            <a:xfrm>
              <a:off x="4667250" y="512763"/>
              <a:ext cx="754063" cy="466725"/>
            </a:xfrm>
            <a:custGeom>
              <a:avLst/>
              <a:gdLst>
                <a:gd name="T0" fmla="*/ 2147483646 w 475"/>
                <a:gd name="T1" fmla="*/ 2147483646 h 294"/>
                <a:gd name="T2" fmla="*/ 2147483646 w 475"/>
                <a:gd name="T3" fmla="*/ 2147483646 h 294"/>
                <a:gd name="T4" fmla="*/ 2147483646 w 475"/>
                <a:gd name="T5" fmla="*/ 2147483646 h 294"/>
                <a:gd name="T6" fmla="*/ 2147483646 w 475"/>
                <a:gd name="T7" fmla="*/ 2147483646 h 294"/>
                <a:gd name="T8" fmla="*/ 2147483646 w 475"/>
                <a:gd name="T9" fmla="*/ 2147483646 h 294"/>
                <a:gd name="T10" fmla="*/ 2147483646 w 475"/>
                <a:gd name="T11" fmla="*/ 2147483646 h 294"/>
                <a:gd name="T12" fmla="*/ 2147483646 w 475"/>
                <a:gd name="T13" fmla="*/ 2147483646 h 294"/>
                <a:gd name="T14" fmla="*/ 2147483646 w 475"/>
                <a:gd name="T15" fmla="*/ 2147483646 h 294"/>
                <a:gd name="T16" fmla="*/ 2147483646 w 475"/>
                <a:gd name="T17" fmla="*/ 2147483646 h 294"/>
                <a:gd name="T18" fmla="*/ 2147483646 w 475"/>
                <a:gd name="T19" fmla="*/ 2147483646 h 294"/>
                <a:gd name="T20" fmla="*/ 0 w 475"/>
                <a:gd name="T21" fmla="*/ 2147483646 h 294"/>
                <a:gd name="T22" fmla="*/ 2147483646 w 475"/>
                <a:gd name="T23" fmla="*/ 2147483646 h 294"/>
                <a:gd name="T24" fmla="*/ 2147483646 w 475"/>
                <a:gd name="T25" fmla="*/ 2147483646 h 294"/>
                <a:gd name="T26" fmla="*/ 2147483646 w 475"/>
                <a:gd name="T27" fmla="*/ 2147483646 h 294"/>
                <a:gd name="T28" fmla="*/ 2147483646 w 475"/>
                <a:gd name="T29" fmla="*/ 2147483646 h 294"/>
                <a:gd name="T30" fmla="*/ 2147483646 w 475"/>
                <a:gd name="T31" fmla="*/ 2147483646 h 294"/>
                <a:gd name="T32" fmla="*/ 2147483646 w 475"/>
                <a:gd name="T33" fmla="*/ 2147483646 h 294"/>
                <a:gd name="T34" fmla="*/ 2147483646 w 475"/>
                <a:gd name="T35" fmla="*/ 0 h 294"/>
                <a:gd name="T36" fmla="*/ 2147483646 w 475"/>
                <a:gd name="T37" fmla="*/ 2147483646 h 2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75" h="294">
                  <a:moveTo>
                    <a:pt x="411" y="15"/>
                  </a:moveTo>
                  <a:lnTo>
                    <a:pt x="418" y="59"/>
                  </a:lnTo>
                  <a:lnTo>
                    <a:pt x="432" y="167"/>
                  </a:lnTo>
                  <a:lnTo>
                    <a:pt x="475" y="202"/>
                  </a:lnTo>
                  <a:lnTo>
                    <a:pt x="442" y="238"/>
                  </a:lnTo>
                  <a:lnTo>
                    <a:pt x="442" y="259"/>
                  </a:lnTo>
                  <a:lnTo>
                    <a:pt x="423" y="294"/>
                  </a:lnTo>
                  <a:lnTo>
                    <a:pt x="336" y="294"/>
                  </a:lnTo>
                  <a:lnTo>
                    <a:pt x="259" y="294"/>
                  </a:lnTo>
                  <a:lnTo>
                    <a:pt x="259" y="259"/>
                  </a:lnTo>
                  <a:lnTo>
                    <a:pt x="0" y="259"/>
                  </a:lnTo>
                  <a:lnTo>
                    <a:pt x="23" y="238"/>
                  </a:lnTo>
                  <a:lnTo>
                    <a:pt x="23" y="213"/>
                  </a:lnTo>
                  <a:lnTo>
                    <a:pt x="41" y="202"/>
                  </a:lnTo>
                  <a:lnTo>
                    <a:pt x="75" y="167"/>
                  </a:lnTo>
                  <a:lnTo>
                    <a:pt x="65" y="102"/>
                  </a:lnTo>
                  <a:lnTo>
                    <a:pt x="162" y="56"/>
                  </a:lnTo>
                  <a:lnTo>
                    <a:pt x="152" y="0"/>
                  </a:lnTo>
                  <a:lnTo>
                    <a:pt x="410" y="11"/>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88" name="Freeform 49"/>
            <p:cNvSpPr>
              <a:spLocks/>
            </p:cNvSpPr>
            <p:nvPr/>
          </p:nvSpPr>
          <p:spPr bwMode="auto">
            <a:xfrm>
              <a:off x="5335588" y="777875"/>
              <a:ext cx="568325" cy="646113"/>
            </a:xfrm>
            <a:custGeom>
              <a:avLst/>
              <a:gdLst>
                <a:gd name="T0" fmla="*/ 2147483646 w 358"/>
                <a:gd name="T1" fmla="*/ 2147483646 h 407"/>
                <a:gd name="T2" fmla="*/ 2147483646 w 358"/>
                <a:gd name="T3" fmla="*/ 2147483646 h 407"/>
                <a:gd name="T4" fmla="*/ 2147483646 w 358"/>
                <a:gd name="T5" fmla="*/ 2147483646 h 407"/>
                <a:gd name="T6" fmla="*/ 2147483646 w 358"/>
                <a:gd name="T7" fmla="*/ 2147483646 h 407"/>
                <a:gd name="T8" fmla="*/ 2147483646 w 358"/>
                <a:gd name="T9" fmla="*/ 2147483646 h 407"/>
                <a:gd name="T10" fmla="*/ 2147483646 w 358"/>
                <a:gd name="T11" fmla="*/ 2147483646 h 407"/>
                <a:gd name="T12" fmla="*/ 2147483646 w 358"/>
                <a:gd name="T13" fmla="*/ 2147483646 h 407"/>
                <a:gd name="T14" fmla="*/ 2147483646 w 358"/>
                <a:gd name="T15" fmla="*/ 2147483646 h 407"/>
                <a:gd name="T16" fmla="*/ 0 w 358"/>
                <a:gd name="T17" fmla="*/ 2147483646 h 407"/>
                <a:gd name="T18" fmla="*/ 2147483646 w 358"/>
                <a:gd name="T19" fmla="*/ 2147483646 h 407"/>
                <a:gd name="T20" fmla="*/ 2147483646 w 358"/>
                <a:gd name="T21" fmla="*/ 2147483646 h 407"/>
                <a:gd name="T22" fmla="*/ 2147483646 w 358"/>
                <a:gd name="T23" fmla="*/ 2147483646 h 407"/>
                <a:gd name="T24" fmla="*/ 2147483646 w 358"/>
                <a:gd name="T25" fmla="*/ 0 h 407"/>
                <a:gd name="T26" fmla="*/ 2147483646 w 358"/>
                <a:gd name="T27" fmla="*/ 0 h 407"/>
                <a:gd name="T28" fmla="*/ 2147483646 w 358"/>
                <a:gd name="T29" fmla="*/ 2147483646 h 407"/>
                <a:gd name="T30" fmla="*/ 2147483646 w 358"/>
                <a:gd name="T31" fmla="*/ 2147483646 h 407"/>
                <a:gd name="T32" fmla="*/ 2147483646 w 358"/>
                <a:gd name="T33" fmla="*/ 2147483646 h 407"/>
                <a:gd name="T34" fmla="*/ 2147483646 w 358"/>
                <a:gd name="T35" fmla="*/ 2147483646 h 4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8" h="407">
                  <a:moveTo>
                    <a:pt x="323" y="341"/>
                  </a:moveTo>
                  <a:lnTo>
                    <a:pt x="357" y="341"/>
                  </a:lnTo>
                  <a:lnTo>
                    <a:pt x="314" y="377"/>
                  </a:lnTo>
                  <a:lnTo>
                    <a:pt x="269" y="406"/>
                  </a:lnTo>
                  <a:lnTo>
                    <a:pt x="235" y="406"/>
                  </a:lnTo>
                  <a:lnTo>
                    <a:pt x="226" y="361"/>
                  </a:lnTo>
                  <a:lnTo>
                    <a:pt x="121" y="260"/>
                  </a:lnTo>
                  <a:lnTo>
                    <a:pt x="9" y="240"/>
                  </a:lnTo>
                  <a:lnTo>
                    <a:pt x="0" y="125"/>
                  </a:lnTo>
                  <a:lnTo>
                    <a:pt x="19" y="91"/>
                  </a:lnTo>
                  <a:lnTo>
                    <a:pt x="19" y="70"/>
                  </a:lnTo>
                  <a:lnTo>
                    <a:pt x="52" y="34"/>
                  </a:lnTo>
                  <a:lnTo>
                    <a:pt x="87" y="0"/>
                  </a:lnTo>
                  <a:lnTo>
                    <a:pt x="173" y="0"/>
                  </a:lnTo>
                  <a:lnTo>
                    <a:pt x="260" y="34"/>
                  </a:lnTo>
                  <a:lnTo>
                    <a:pt x="293" y="70"/>
                  </a:lnTo>
                  <a:lnTo>
                    <a:pt x="323" y="70"/>
                  </a:lnTo>
                  <a:lnTo>
                    <a:pt x="323" y="341"/>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89" name="Freeform 51"/>
            <p:cNvSpPr>
              <a:spLocks/>
            </p:cNvSpPr>
            <p:nvPr/>
          </p:nvSpPr>
          <p:spPr bwMode="auto">
            <a:xfrm>
              <a:off x="6096000" y="1123950"/>
              <a:ext cx="485775" cy="298450"/>
            </a:xfrm>
            <a:custGeom>
              <a:avLst/>
              <a:gdLst>
                <a:gd name="T0" fmla="*/ 2147483646 w 306"/>
                <a:gd name="T1" fmla="*/ 2147483646 h 188"/>
                <a:gd name="T2" fmla="*/ 0 w 306"/>
                <a:gd name="T3" fmla="*/ 2147483646 h 188"/>
                <a:gd name="T4" fmla="*/ 0 w 306"/>
                <a:gd name="T5" fmla="*/ 2147483646 h 188"/>
                <a:gd name="T6" fmla="*/ 2147483646 w 306"/>
                <a:gd name="T7" fmla="*/ 2147483646 h 188"/>
                <a:gd name="T8" fmla="*/ 2147483646 w 306"/>
                <a:gd name="T9" fmla="*/ 2147483646 h 188"/>
                <a:gd name="T10" fmla="*/ 2147483646 w 306"/>
                <a:gd name="T11" fmla="*/ 2147483646 h 188"/>
                <a:gd name="T12" fmla="*/ 2147483646 w 306"/>
                <a:gd name="T13" fmla="*/ 2147483646 h 188"/>
                <a:gd name="T14" fmla="*/ 2147483646 w 306"/>
                <a:gd name="T15" fmla="*/ 0 h 188"/>
                <a:gd name="T16" fmla="*/ 2147483646 w 306"/>
                <a:gd name="T17" fmla="*/ 2147483646 h 188"/>
                <a:gd name="T18" fmla="*/ 2147483646 w 306"/>
                <a:gd name="T19" fmla="*/ 2147483646 h 188"/>
                <a:gd name="T20" fmla="*/ 2147483646 w 306"/>
                <a:gd name="T21" fmla="*/ 2147483646 h 188"/>
                <a:gd name="T22" fmla="*/ 2147483646 w 306"/>
                <a:gd name="T23" fmla="*/ 2147483646 h 188"/>
                <a:gd name="T24" fmla="*/ 2147483646 w 306"/>
                <a:gd name="T25" fmla="*/ 2147483646 h 1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6" h="188">
                  <a:moveTo>
                    <a:pt x="33" y="160"/>
                  </a:moveTo>
                  <a:lnTo>
                    <a:pt x="0" y="141"/>
                  </a:lnTo>
                  <a:lnTo>
                    <a:pt x="0" y="114"/>
                  </a:lnTo>
                  <a:lnTo>
                    <a:pt x="19" y="105"/>
                  </a:lnTo>
                  <a:lnTo>
                    <a:pt x="43" y="67"/>
                  </a:lnTo>
                  <a:lnTo>
                    <a:pt x="78" y="48"/>
                  </a:lnTo>
                  <a:lnTo>
                    <a:pt x="77" y="14"/>
                  </a:lnTo>
                  <a:lnTo>
                    <a:pt x="306" y="0"/>
                  </a:lnTo>
                  <a:lnTo>
                    <a:pt x="282" y="67"/>
                  </a:lnTo>
                  <a:lnTo>
                    <a:pt x="219" y="105"/>
                  </a:lnTo>
                  <a:lnTo>
                    <a:pt x="194" y="160"/>
                  </a:lnTo>
                  <a:lnTo>
                    <a:pt x="120" y="188"/>
                  </a:lnTo>
                  <a:lnTo>
                    <a:pt x="33" y="16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0" name="Freeform 52"/>
            <p:cNvSpPr>
              <a:spLocks/>
            </p:cNvSpPr>
            <p:nvPr/>
          </p:nvSpPr>
          <p:spPr bwMode="auto">
            <a:xfrm>
              <a:off x="6248400" y="609600"/>
              <a:ext cx="471488" cy="536575"/>
            </a:xfrm>
            <a:custGeom>
              <a:avLst/>
              <a:gdLst>
                <a:gd name="T0" fmla="*/ 2147483646 w 297"/>
                <a:gd name="T1" fmla="*/ 2147483646 h 338"/>
                <a:gd name="T2" fmla="*/ 2147483646 w 297"/>
                <a:gd name="T3" fmla="*/ 2147483646 h 338"/>
                <a:gd name="T4" fmla="*/ 2147483646 w 297"/>
                <a:gd name="T5" fmla="*/ 2147483646 h 338"/>
                <a:gd name="T6" fmla="*/ 2147483646 w 297"/>
                <a:gd name="T7" fmla="*/ 2147483646 h 338"/>
                <a:gd name="T8" fmla="*/ 2147483646 w 297"/>
                <a:gd name="T9" fmla="*/ 2147483646 h 338"/>
                <a:gd name="T10" fmla="*/ 2147483646 w 297"/>
                <a:gd name="T11" fmla="*/ 2147483646 h 338"/>
                <a:gd name="T12" fmla="*/ 2147483646 w 297"/>
                <a:gd name="T13" fmla="*/ 2147483646 h 338"/>
                <a:gd name="T14" fmla="*/ 2147483646 w 297"/>
                <a:gd name="T15" fmla="*/ 2147483646 h 338"/>
                <a:gd name="T16" fmla="*/ 2147483646 w 297"/>
                <a:gd name="T17" fmla="*/ 2147483646 h 338"/>
                <a:gd name="T18" fmla="*/ 2147483646 w 297"/>
                <a:gd name="T19" fmla="*/ 2147483646 h 338"/>
                <a:gd name="T20" fmla="*/ 0 w 297"/>
                <a:gd name="T21" fmla="*/ 2147483646 h 338"/>
                <a:gd name="T22" fmla="*/ 0 w 297"/>
                <a:gd name="T23" fmla="*/ 0 h 338"/>
                <a:gd name="T24" fmla="*/ 2147483646 w 297"/>
                <a:gd name="T25" fmla="*/ 2147483646 h 3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7" h="338">
                  <a:moveTo>
                    <a:pt x="175" y="10"/>
                  </a:moveTo>
                  <a:lnTo>
                    <a:pt x="151" y="34"/>
                  </a:lnTo>
                  <a:lnTo>
                    <a:pt x="175" y="65"/>
                  </a:lnTo>
                  <a:lnTo>
                    <a:pt x="175" y="110"/>
                  </a:lnTo>
                  <a:lnTo>
                    <a:pt x="185" y="156"/>
                  </a:lnTo>
                  <a:lnTo>
                    <a:pt x="281" y="156"/>
                  </a:lnTo>
                  <a:lnTo>
                    <a:pt x="296" y="226"/>
                  </a:lnTo>
                  <a:lnTo>
                    <a:pt x="296" y="291"/>
                  </a:lnTo>
                  <a:lnTo>
                    <a:pt x="296" y="327"/>
                  </a:lnTo>
                  <a:lnTo>
                    <a:pt x="219" y="327"/>
                  </a:lnTo>
                  <a:lnTo>
                    <a:pt x="0" y="337"/>
                  </a:lnTo>
                  <a:lnTo>
                    <a:pt x="0" y="0"/>
                  </a:lnTo>
                  <a:lnTo>
                    <a:pt x="175" y="10"/>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91" name="Freeform 53"/>
            <p:cNvSpPr>
              <a:spLocks/>
            </p:cNvSpPr>
            <p:nvPr/>
          </p:nvSpPr>
          <p:spPr bwMode="auto">
            <a:xfrm>
              <a:off x="6715125" y="1050925"/>
              <a:ext cx="466725" cy="574675"/>
            </a:xfrm>
            <a:custGeom>
              <a:avLst/>
              <a:gdLst>
                <a:gd name="T0" fmla="*/ 0 w 334"/>
                <a:gd name="T1" fmla="*/ 0 h 362"/>
                <a:gd name="T2" fmla="*/ 2147483646 w 334"/>
                <a:gd name="T3" fmla="*/ 0 h 362"/>
                <a:gd name="T4" fmla="*/ 2147483646 w 334"/>
                <a:gd name="T5" fmla="*/ 2147483646 h 362"/>
                <a:gd name="T6" fmla="*/ 2147483646 w 334"/>
                <a:gd name="T7" fmla="*/ 2147483646 h 362"/>
                <a:gd name="T8" fmla="*/ 2147483646 w 334"/>
                <a:gd name="T9" fmla="*/ 2147483646 h 362"/>
                <a:gd name="T10" fmla="*/ 2147483646 w 334"/>
                <a:gd name="T11" fmla="*/ 2147483646 h 362"/>
                <a:gd name="T12" fmla="*/ 2147483646 w 334"/>
                <a:gd name="T13" fmla="*/ 2147483646 h 362"/>
                <a:gd name="T14" fmla="*/ 2147483646 w 334"/>
                <a:gd name="T15" fmla="*/ 2147483646 h 362"/>
                <a:gd name="T16" fmla="*/ 2147483646 w 334"/>
                <a:gd name="T17" fmla="*/ 2147483646 h 362"/>
                <a:gd name="T18" fmla="*/ 2147483646 w 334"/>
                <a:gd name="T19" fmla="*/ 2147483646 h 362"/>
                <a:gd name="T20" fmla="*/ 0 w 334"/>
                <a:gd name="T21" fmla="*/ 2147483646 h 362"/>
                <a:gd name="T22" fmla="*/ 0 w 334"/>
                <a:gd name="T23" fmla="*/ 2147483646 h 362"/>
                <a:gd name="T24" fmla="*/ 0 w 334"/>
                <a:gd name="T25" fmla="*/ 0 h 3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4" h="362">
                  <a:moveTo>
                    <a:pt x="0" y="0"/>
                  </a:moveTo>
                  <a:lnTo>
                    <a:pt x="270" y="0"/>
                  </a:lnTo>
                  <a:lnTo>
                    <a:pt x="262" y="45"/>
                  </a:lnTo>
                  <a:lnTo>
                    <a:pt x="262" y="126"/>
                  </a:lnTo>
                  <a:lnTo>
                    <a:pt x="315" y="171"/>
                  </a:lnTo>
                  <a:lnTo>
                    <a:pt x="315" y="216"/>
                  </a:lnTo>
                  <a:lnTo>
                    <a:pt x="333" y="272"/>
                  </a:lnTo>
                  <a:lnTo>
                    <a:pt x="158" y="272"/>
                  </a:lnTo>
                  <a:lnTo>
                    <a:pt x="96" y="306"/>
                  </a:lnTo>
                  <a:lnTo>
                    <a:pt x="71" y="332"/>
                  </a:lnTo>
                  <a:lnTo>
                    <a:pt x="0" y="361"/>
                  </a:lnTo>
                  <a:lnTo>
                    <a:pt x="0" y="34"/>
                  </a:lnTo>
                  <a:lnTo>
                    <a:pt x="0" y="0"/>
                  </a:lnTo>
                </a:path>
              </a:pathLst>
            </a:custGeom>
            <a:solidFill>
              <a:srgbClr val="FFFF99"/>
            </a:solidFill>
            <a:ln w="12700" cap="rnd" cmpd="sng">
              <a:solidFill>
                <a:schemeClr val="tx1"/>
              </a:solidFill>
              <a:prstDash val="solid"/>
              <a:round/>
              <a:headEnd type="none" w="sm" len="sm"/>
              <a:tailEnd type="none" w="sm" len="sm"/>
            </a:ln>
            <a:effectLst/>
          </p:spPr>
          <p:txBody>
            <a:bodyPr/>
            <a:lstStyle/>
            <a:p>
              <a:pPr>
                <a:defRPr/>
              </a:pPr>
              <a:endParaRPr lang="en-US" sz="1688" dirty="0"/>
            </a:p>
          </p:txBody>
        </p:sp>
        <p:sp>
          <p:nvSpPr>
            <p:cNvPr id="92" name="Freeform 54"/>
            <p:cNvSpPr>
              <a:spLocks/>
            </p:cNvSpPr>
            <p:nvPr/>
          </p:nvSpPr>
          <p:spPr bwMode="auto">
            <a:xfrm>
              <a:off x="7251700" y="1660525"/>
              <a:ext cx="481013" cy="487363"/>
            </a:xfrm>
            <a:custGeom>
              <a:avLst/>
              <a:gdLst>
                <a:gd name="T0" fmla="*/ 2147483646 w 303"/>
                <a:gd name="T1" fmla="*/ 2147483646 h 307"/>
                <a:gd name="T2" fmla="*/ 2147483646 w 303"/>
                <a:gd name="T3" fmla="*/ 2147483646 h 307"/>
                <a:gd name="T4" fmla="*/ 2147483646 w 303"/>
                <a:gd name="T5" fmla="*/ 2147483646 h 307"/>
                <a:gd name="T6" fmla="*/ 2147483646 w 303"/>
                <a:gd name="T7" fmla="*/ 2147483646 h 307"/>
                <a:gd name="T8" fmla="*/ 2147483646 w 303"/>
                <a:gd name="T9" fmla="*/ 2147483646 h 307"/>
                <a:gd name="T10" fmla="*/ 2147483646 w 303"/>
                <a:gd name="T11" fmla="*/ 2147483646 h 307"/>
                <a:gd name="T12" fmla="*/ 0 w 303"/>
                <a:gd name="T13" fmla="*/ 2147483646 h 307"/>
                <a:gd name="T14" fmla="*/ 0 w 303"/>
                <a:gd name="T15" fmla="*/ 2147483646 h 307"/>
                <a:gd name="T16" fmla="*/ 2147483646 w 303"/>
                <a:gd name="T17" fmla="*/ 2147483646 h 307"/>
                <a:gd name="T18" fmla="*/ 2147483646 w 303"/>
                <a:gd name="T19" fmla="*/ 2147483646 h 307"/>
                <a:gd name="T20" fmla="*/ 2147483646 w 303"/>
                <a:gd name="T21" fmla="*/ 0 h 307"/>
                <a:gd name="T22" fmla="*/ 2147483646 w 303"/>
                <a:gd name="T23" fmla="*/ 2147483646 h 3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3" h="307">
                  <a:moveTo>
                    <a:pt x="289" y="186"/>
                  </a:moveTo>
                  <a:lnTo>
                    <a:pt x="256" y="192"/>
                  </a:lnTo>
                  <a:lnTo>
                    <a:pt x="258" y="307"/>
                  </a:lnTo>
                  <a:lnTo>
                    <a:pt x="76" y="307"/>
                  </a:lnTo>
                  <a:lnTo>
                    <a:pt x="67" y="207"/>
                  </a:lnTo>
                  <a:lnTo>
                    <a:pt x="36" y="217"/>
                  </a:lnTo>
                  <a:lnTo>
                    <a:pt x="0" y="127"/>
                  </a:lnTo>
                  <a:lnTo>
                    <a:pt x="0" y="43"/>
                  </a:lnTo>
                  <a:lnTo>
                    <a:pt x="151" y="46"/>
                  </a:lnTo>
                  <a:lnTo>
                    <a:pt x="154" y="19"/>
                  </a:lnTo>
                  <a:lnTo>
                    <a:pt x="225" y="0"/>
                  </a:lnTo>
                  <a:lnTo>
                    <a:pt x="303" y="183"/>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3" name="Freeform 55"/>
            <p:cNvSpPr>
              <a:spLocks/>
            </p:cNvSpPr>
            <p:nvPr/>
          </p:nvSpPr>
          <p:spPr bwMode="auto">
            <a:xfrm>
              <a:off x="5857875" y="2400300"/>
              <a:ext cx="687388" cy="457200"/>
            </a:xfrm>
            <a:custGeom>
              <a:avLst/>
              <a:gdLst>
                <a:gd name="T0" fmla="*/ 2147483646 w 433"/>
                <a:gd name="T1" fmla="*/ 2147483646 h 288"/>
                <a:gd name="T2" fmla="*/ 2147483646 w 433"/>
                <a:gd name="T3" fmla="*/ 2147483646 h 288"/>
                <a:gd name="T4" fmla="*/ 2147483646 w 433"/>
                <a:gd name="T5" fmla="*/ 2147483646 h 288"/>
                <a:gd name="T6" fmla="*/ 2147483646 w 433"/>
                <a:gd name="T7" fmla="*/ 2147483646 h 288"/>
                <a:gd name="T8" fmla="*/ 2147483646 w 433"/>
                <a:gd name="T9" fmla="*/ 2147483646 h 288"/>
                <a:gd name="T10" fmla="*/ 2147483646 w 433"/>
                <a:gd name="T11" fmla="*/ 2147483646 h 288"/>
                <a:gd name="T12" fmla="*/ 2147483646 w 433"/>
                <a:gd name="T13" fmla="*/ 2147483646 h 288"/>
                <a:gd name="T14" fmla="*/ 0 w 433"/>
                <a:gd name="T15" fmla="*/ 2147483646 h 288"/>
                <a:gd name="T16" fmla="*/ 2147483646 w 433"/>
                <a:gd name="T17" fmla="*/ 2147483646 h 288"/>
                <a:gd name="T18" fmla="*/ 2147483646 w 433"/>
                <a:gd name="T19" fmla="*/ 2147483646 h 288"/>
                <a:gd name="T20" fmla="*/ 2147483646 w 433"/>
                <a:gd name="T21" fmla="*/ 2147483646 h 288"/>
                <a:gd name="T22" fmla="*/ 2147483646 w 433"/>
                <a:gd name="T23" fmla="*/ 2147483646 h 288"/>
                <a:gd name="T24" fmla="*/ 2147483646 w 433"/>
                <a:gd name="T25" fmla="*/ 0 h 288"/>
                <a:gd name="T26" fmla="*/ 2147483646 w 433"/>
                <a:gd name="T27" fmla="*/ 2147483646 h 288"/>
                <a:gd name="T28" fmla="*/ 2147483646 w 433"/>
                <a:gd name="T29" fmla="*/ 2147483646 h 288"/>
                <a:gd name="T30" fmla="*/ 2147483646 w 433"/>
                <a:gd name="T31" fmla="*/ 2147483646 h 288"/>
                <a:gd name="T32" fmla="*/ 2147483646 w 433"/>
                <a:gd name="T33" fmla="*/ 2147483646 h 288"/>
                <a:gd name="T34" fmla="*/ 2147483646 w 433"/>
                <a:gd name="T35" fmla="*/ 2147483646 h 288"/>
                <a:gd name="T36" fmla="*/ 2147483646 w 433"/>
                <a:gd name="T37" fmla="*/ 2147483646 h 288"/>
                <a:gd name="T38" fmla="*/ 2147483646 w 433"/>
                <a:gd name="T39" fmla="*/ 2147483646 h 288"/>
                <a:gd name="T40" fmla="*/ 2147483646 w 433"/>
                <a:gd name="T41" fmla="*/ 2147483646 h 2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33" h="288">
                  <a:moveTo>
                    <a:pt x="33" y="242"/>
                  </a:moveTo>
                  <a:lnTo>
                    <a:pt x="52" y="219"/>
                  </a:lnTo>
                  <a:lnTo>
                    <a:pt x="43" y="200"/>
                  </a:lnTo>
                  <a:lnTo>
                    <a:pt x="10" y="200"/>
                  </a:lnTo>
                  <a:lnTo>
                    <a:pt x="10" y="188"/>
                  </a:lnTo>
                  <a:lnTo>
                    <a:pt x="33" y="127"/>
                  </a:lnTo>
                  <a:lnTo>
                    <a:pt x="52" y="108"/>
                  </a:lnTo>
                  <a:lnTo>
                    <a:pt x="0" y="35"/>
                  </a:lnTo>
                  <a:lnTo>
                    <a:pt x="18" y="10"/>
                  </a:lnTo>
                  <a:lnTo>
                    <a:pt x="26" y="36"/>
                  </a:lnTo>
                  <a:lnTo>
                    <a:pt x="60" y="12"/>
                  </a:lnTo>
                  <a:lnTo>
                    <a:pt x="134" y="30"/>
                  </a:lnTo>
                  <a:lnTo>
                    <a:pt x="198" y="0"/>
                  </a:lnTo>
                  <a:lnTo>
                    <a:pt x="323" y="62"/>
                  </a:lnTo>
                  <a:lnTo>
                    <a:pt x="433" y="188"/>
                  </a:lnTo>
                  <a:lnTo>
                    <a:pt x="377" y="242"/>
                  </a:lnTo>
                  <a:lnTo>
                    <a:pt x="357" y="288"/>
                  </a:lnTo>
                  <a:lnTo>
                    <a:pt x="246" y="288"/>
                  </a:lnTo>
                  <a:lnTo>
                    <a:pt x="246" y="264"/>
                  </a:lnTo>
                  <a:lnTo>
                    <a:pt x="61" y="264"/>
                  </a:lnTo>
                  <a:lnTo>
                    <a:pt x="33" y="242"/>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4" name="Freeform 58"/>
            <p:cNvSpPr>
              <a:spLocks/>
            </p:cNvSpPr>
            <p:nvPr/>
          </p:nvSpPr>
          <p:spPr bwMode="auto">
            <a:xfrm>
              <a:off x="5422900" y="1752600"/>
              <a:ext cx="900113" cy="712788"/>
            </a:xfrm>
            <a:custGeom>
              <a:avLst/>
              <a:gdLst>
                <a:gd name="T0" fmla="*/ 2147483646 w 567"/>
                <a:gd name="T1" fmla="*/ 2147483646 h 449"/>
                <a:gd name="T2" fmla="*/ 2147483646 w 567"/>
                <a:gd name="T3" fmla="*/ 2147483646 h 449"/>
                <a:gd name="T4" fmla="*/ 2147483646 w 567"/>
                <a:gd name="T5" fmla="*/ 2147483646 h 449"/>
                <a:gd name="T6" fmla="*/ 2147483646 w 567"/>
                <a:gd name="T7" fmla="*/ 2147483646 h 449"/>
                <a:gd name="T8" fmla="*/ 2147483646 w 567"/>
                <a:gd name="T9" fmla="*/ 2147483646 h 449"/>
                <a:gd name="T10" fmla="*/ 2147483646 w 567"/>
                <a:gd name="T11" fmla="*/ 2147483646 h 449"/>
                <a:gd name="T12" fmla="*/ 2147483646 w 567"/>
                <a:gd name="T13" fmla="*/ 2147483646 h 449"/>
                <a:gd name="T14" fmla="*/ 2147483646 w 567"/>
                <a:gd name="T15" fmla="*/ 2147483646 h 449"/>
                <a:gd name="T16" fmla="*/ 2147483646 w 567"/>
                <a:gd name="T17" fmla="*/ 2147483646 h 449"/>
                <a:gd name="T18" fmla="*/ 2147483646 w 567"/>
                <a:gd name="T19" fmla="*/ 2147483646 h 449"/>
                <a:gd name="T20" fmla="*/ 0 w 567"/>
                <a:gd name="T21" fmla="*/ 2147483646 h 449"/>
                <a:gd name="T22" fmla="*/ 2147483646 w 567"/>
                <a:gd name="T23" fmla="*/ 2147483646 h 449"/>
                <a:gd name="T24" fmla="*/ 2147483646 w 567"/>
                <a:gd name="T25" fmla="*/ 2147483646 h 449"/>
                <a:gd name="T26" fmla="*/ 2147483646 w 567"/>
                <a:gd name="T27" fmla="*/ 2147483646 h 449"/>
                <a:gd name="T28" fmla="*/ 2147483646 w 567"/>
                <a:gd name="T29" fmla="*/ 2147483646 h 449"/>
                <a:gd name="T30" fmla="*/ 2147483646 w 567"/>
                <a:gd name="T31" fmla="*/ 2147483646 h 449"/>
                <a:gd name="T32" fmla="*/ 2147483646 w 567"/>
                <a:gd name="T33" fmla="*/ 0 h 449"/>
                <a:gd name="T34" fmla="*/ 2147483646 w 567"/>
                <a:gd name="T35" fmla="*/ 2147483646 h 449"/>
                <a:gd name="T36" fmla="*/ 2147483646 w 567"/>
                <a:gd name="T37" fmla="*/ 2147483646 h 449"/>
                <a:gd name="T38" fmla="*/ 2147483646 w 567"/>
                <a:gd name="T39" fmla="*/ 2147483646 h 449"/>
                <a:gd name="T40" fmla="*/ 2147483646 w 567"/>
                <a:gd name="T41" fmla="*/ 2147483646 h 449"/>
                <a:gd name="T42" fmla="*/ 2147483646 w 567"/>
                <a:gd name="T43" fmla="*/ 2147483646 h 449"/>
                <a:gd name="T44" fmla="*/ 2147483646 w 567"/>
                <a:gd name="T45" fmla="*/ 2147483646 h 449"/>
                <a:gd name="T46" fmla="*/ 2147483646 w 567"/>
                <a:gd name="T47" fmla="*/ 2147483646 h 449"/>
                <a:gd name="T48" fmla="*/ 2147483646 w 567"/>
                <a:gd name="T49" fmla="*/ 2147483646 h 449"/>
                <a:gd name="T50" fmla="*/ 2147483646 w 567"/>
                <a:gd name="T51" fmla="*/ 2147483646 h 449"/>
                <a:gd name="T52" fmla="*/ 2147483646 w 567"/>
                <a:gd name="T53" fmla="*/ 2147483646 h 449"/>
                <a:gd name="T54" fmla="*/ 2147483646 w 567"/>
                <a:gd name="T55" fmla="*/ 2147483646 h 449"/>
                <a:gd name="T56" fmla="*/ 2147483646 w 567"/>
                <a:gd name="T57" fmla="*/ 2147483646 h 4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67" h="449">
                  <a:moveTo>
                    <a:pt x="297" y="430"/>
                  </a:moveTo>
                  <a:lnTo>
                    <a:pt x="261" y="384"/>
                  </a:lnTo>
                  <a:lnTo>
                    <a:pt x="264" y="310"/>
                  </a:lnTo>
                  <a:lnTo>
                    <a:pt x="240" y="328"/>
                  </a:lnTo>
                  <a:lnTo>
                    <a:pt x="152" y="322"/>
                  </a:lnTo>
                  <a:lnTo>
                    <a:pt x="114" y="332"/>
                  </a:lnTo>
                  <a:lnTo>
                    <a:pt x="84" y="332"/>
                  </a:lnTo>
                  <a:lnTo>
                    <a:pt x="76" y="310"/>
                  </a:lnTo>
                  <a:lnTo>
                    <a:pt x="61" y="293"/>
                  </a:lnTo>
                  <a:lnTo>
                    <a:pt x="61" y="250"/>
                  </a:lnTo>
                  <a:lnTo>
                    <a:pt x="0" y="232"/>
                  </a:lnTo>
                  <a:lnTo>
                    <a:pt x="16" y="205"/>
                  </a:lnTo>
                  <a:lnTo>
                    <a:pt x="70" y="180"/>
                  </a:lnTo>
                  <a:lnTo>
                    <a:pt x="70" y="161"/>
                  </a:lnTo>
                  <a:lnTo>
                    <a:pt x="127" y="89"/>
                  </a:lnTo>
                  <a:lnTo>
                    <a:pt x="137" y="43"/>
                  </a:lnTo>
                  <a:lnTo>
                    <a:pt x="170" y="0"/>
                  </a:lnTo>
                  <a:lnTo>
                    <a:pt x="377" y="24"/>
                  </a:lnTo>
                  <a:lnTo>
                    <a:pt x="377" y="43"/>
                  </a:lnTo>
                  <a:lnTo>
                    <a:pt x="451" y="43"/>
                  </a:lnTo>
                  <a:lnTo>
                    <a:pt x="451" y="89"/>
                  </a:lnTo>
                  <a:lnTo>
                    <a:pt x="567" y="80"/>
                  </a:lnTo>
                  <a:lnTo>
                    <a:pt x="567" y="284"/>
                  </a:lnTo>
                  <a:lnTo>
                    <a:pt x="462" y="284"/>
                  </a:lnTo>
                  <a:lnTo>
                    <a:pt x="462" y="406"/>
                  </a:lnTo>
                  <a:lnTo>
                    <a:pt x="407" y="440"/>
                  </a:lnTo>
                  <a:lnTo>
                    <a:pt x="331" y="420"/>
                  </a:lnTo>
                  <a:lnTo>
                    <a:pt x="297" y="449"/>
                  </a:lnTo>
                  <a:lnTo>
                    <a:pt x="297" y="430"/>
                  </a:lnTo>
                </a:path>
              </a:pathLst>
            </a:custGeom>
            <a:solidFill>
              <a:srgbClr val="99D359"/>
            </a:solidFill>
            <a:ln w="12700" cap="rnd" cmpd="sng">
              <a:solidFill>
                <a:schemeClr val="tx1"/>
              </a:solidFill>
              <a:prstDash val="solid"/>
              <a:round/>
              <a:headEnd type="none" w="sm" len="sm"/>
              <a:tailEnd type="none" w="sm" len="sm"/>
            </a:ln>
          </p:spPr>
          <p:txBody>
            <a:bodyPr/>
            <a:lstStyle/>
            <a:p>
              <a:endParaRPr lang="en-US" sz="1688" dirty="0"/>
            </a:p>
          </p:txBody>
        </p:sp>
        <p:sp>
          <p:nvSpPr>
            <p:cNvPr id="95" name="Freeform 59"/>
            <p:cNvSpPr>
              <a:spLocks/>
            </p:cNvSpPr>
            <p:nvPr/>
          </p:nvSpPr>
          <p:spPr bwMode="auto">
            <a:xfrm>
              <a:off x="6105525" y="1828800"/>
              <a:ext cx="1022350" cy="681038"/>
            </a:xfrm>
            <a:custGeom>
              <a:avLst/>
              <a:gdLst>
                <a:gd name="T0" fmla="*/ 2147483646 w 644"/>
                <a:gd name="T1" fmla="*/ 2147483646 h 429"/>
                <a:gd name="T2" fmla="*/ 2147483646 w 644"/>
                <a:gd name="T3" fmla="*/ 2147483646 h 429"/>
                <a:gd name="T4" fmla="*/ 2147483646 w 644"/>
                <a:gd name="T5" fmla="*/ 2147483646 h 429"/>
                <a:gd name="T6" fmla="*/ 2147483646 w 644"/>
                <a:gd name="T7" fmla="*/ 2147483646 h 429"/>
                <a:gd name="T8" fmla="*/ 2147483646 w 644"/>
                <a:gd name="T9" fmla="*/ 2147483646 h 429"/>
                <a:gd name="T10" fmla="*/ 2147483646 w 644"/>
                <a:gd name="T11" fmla="*/ 2147483646 h 429"/>
                <a:gd name="T12" fmla="*/ 2147483646 w 644"/>
                <a:gd name="T13" fmla="*/ 0 h 429"/>
                <a:gd name="T14" fmla="*/ 2147483646 w 644"/>
                <a:gd name="T15" fmla="*/ 2147483646 h 429"/>
                <a:gd name="T16" fmla="*/ 2147483646 w 644"/>
                <a:gd name="T17" fmla="*/ 2147483646 h 429"/>
                <a:gd name="T18" fmla="*/ 2147483646 w 644"/>
                <a:gd name="T19" fmla="*/ 2147483646 h 429"/>
                <a:gd name="T20" fmla="*/ 2147483646 w 644"/>
                <a:gd name="T21" fmla="*/ 2147483646 h 429"/>
                <a:gd name="T22" fmla="*/ 2147483646 w 644"/>
                <a:gd name="T23" fmla="*/ 2147483646 h 429"/>
                <a:gd name="T24" fmla="*/ 2147483646 w 644"/>
                <a:gd name="T25" fmla="*/ 2147483646 h 429"/>
                <a:gd name="T26" fmla="*/ 2147483646 w 644"/>
                <a:gd name="T27" fmla="*/ 2147483646 h 429"/>
                <a:gd name="T28" fmla="*/ 2147483646 w 644"/>
                <a:gd name="T29" fmla="*/ 2147483646 h 429"/>
                <a:gd name="T30" fmla="*/ 2147483646 w 644"/>
                <a:gd name="T31" fmla="*/ 2147483646 h 429"/>
                <a:gd name="T32" fmla="*/ 2147483646 w 644"/>
                <a:gd name="T33" fmla="*/ 2147483646 h 429"/>
                <a:gd name="T34" fmla="*/ 2147483646 w 644"/>
                <a:gd name="T35" fmla="*/ 2147483646 h 429"/>
                <a:gd name="T36" fmla="*/ 2147483646 w 644"/>
                <a:gd name="T37" fmla="*/ 2147483646 h 429"/>
                <a:gd name="T38" fmla="*/ 2147483646 w 644"/>
                <a:gd name="T39" fmla="*/ 2147483646 h 429"/>
                <a:gd name="T40" fmla="*/ 0 w 644"/>
                <a:gd name="T41" fmla="*/ 2147483646 h 429"/>
                <a:gd name="T42" fmla="*/ 0 w 644"/>
                <a:gd name="T43" fmla="*/ 2147483646 h 429"/>
                <a:gd name="T44" fmla="*/ 2147483646 w 644"/>
                <a:gd name="T45" fmla="*/ 2147483646 h 429"/>
                <a:gd name="T46" fmla="*/ 2147483646 w 644"/>
                <a:gd name="T47" fmla="*/ 2147483646 h 429"/>
                <a:gd name="T48" fmla="*/ 2147483646 w 644"/>
                <a:gd name="T49" fmla="*/ 2147483646 h 4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4" h="429">
                  <a:moveTo>
                    <a:pt x="240" y="33"/>
                  </a:moveTo>
                  <a:lnTo>
                    <a:pt x="240" y="77"/>
                  </a:lnTo>
                  <a:lnTo>
                    <a:pt x="283" y="88"/>
                  </a:lnTo>
                  <a:lnTo>
                    <a:pt x="330" y="75"/>
                  </a:lnTo>
                  <a:lnTo>
                    <a:pt x="327" y="44"/>
                  </a:lnTo>
                  <a:lnTo>
                    <a:pt x="374" y="21"/>
                  </a:lnTo>
                  <a:lnTo>
                    <a:pt x="486" y="0"/>
                  </a:lnTo>
                  <a:lnTo>
                    <a:pt x="482" y="32"/>
                  </a:lnTo>
                  <a:lnTo>
                    <a:pt x="537" y="33"/>
                  </a:lnTo>
                  <a:lnTo>
                    <a:pt x="536" y="77"/>
                  </a:lnTo>
                  <a:lnTo>
                    <a:pt x="564" y="78"/>
                  </a:lnTo>
                  <a:lnTo>
                    <a:pt x="563" y="111"/>
                  </a:lnTo>
                  <a:lnTo>
                    <a:pt x="615" y="114"/>
                  </a:lnTo>
                  <a:lnTo>
                    <a:pt x="615" y="152"/>
                  </a:lnTo>
                  <a:lnTo>
                    <a:pt x="644" y="212"/>
                  </a:lnTo>
                  <a:lnTo>
                    <a:pt x="642" y="359"/>
                  </a:lnTo>
                  <a:lnTo>
                    <a:pt x="644" y="429"/>
                  </a:lnTo>
                  <a:lnTo>
                    <a:pt x="421" y="428"/>
                  </a:lnTo>
                  <a:lnTo>
                    <a:pt x="163" y="428"/>
                  </a:lnTo>
                  <a:lnTo>
                    <a:pt x="43" y="358"/>
                  </a:lnTo>
                  <a:lnTo>
                    <a:pt x="0" y="358"/>
                  </a:lnTo>
                  <a:lnTo>
                    <a:pt x="0" y="238"/>
                  </a:lnTo>
                  <a:lnTo>
                    <a:pt x="100" y="238"/>
                  </a:lnTo>
                  <a:lnTo>
                    <a:pt x="100" y="33"/>
                  </a:lnTo>
                  <a:lnTo>
                    <a:pt x="240" y="33"/>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6" name="Freeform 61"/>
            <p:cNvSpPr>
              <a:spLocks/>
            </p:cNvSpPr>
            <p:nvPr/>
          </p:nvSpPr>
          <p:spPr bwMode="auto">
            <a:xfrm>
              <a:off x="6629400" y="1466850"/>
              <a:ext cx="676275" cy="612775"/>
            </a:xfrm>
            <a:custGeom>
              <a:avLst/>
              <a:gdLst>
                <a:gd name="T0" fmla="*/ 0 w 426"/>
                <a:gd name="T1" fmla="*/ 2147483646 h 386"/>
                <a:gd name="T2" fmla="*/ 2147483646 w 426"/>
                <a:gd name="T3" fmla="*/ 2147483646 h 386"/>
                <a:gd name="T4" fmla="*/ 2147483646 w 426"/>
                <a:gd name="T5" fmla="*/ 2147483646 h 386"/>
                <a:gd name="T6" fmla="*/ 2147483646 w 426"/>
                <a:gd name="T7" fmla="*/ 2147483646 h 386"/>
                <a:gd name="T8" fmla="*/ 2147483646 w 426"/>
                <a:gd name="T9" fmla="*/ 0 h 386"/>
                <a:gd name="T10" fmla="*/ 2147483646 w 426"/>
                <a:gd name="T11" fmla="*/ 0 h 386"/>
                <a:gd name="T12" fmla="*/ 2147483646 w 426"/>
                <a:gd name="T13" fmla="*/ 2147483646 h 386"/>
                <a:gd name="T14" fmla="*/ 2147483646 w 426"/>
                <a:gd name="T15" fmla="*/ 2147483646 h 386"/>
                <a:gd name="T16" fmla="*/ 2147483646 w 426"/>
                <a:gd name="T17" fmla="*/ 2147483646 h 386"/>
                <a:gd name="T18" fmla="*/ 2147483646 w 426"/>
                <a:gd name="T19" fmla="*/ 2147483646 h 386"/>
                <a:gd name="T20" fmla="*/ 2147483646 w 426"/>
                <a:gd name="T21" fmla="*/ 2147483646 h 386"/>
                <a:gd name="T22" fmla="*/ 2147483646 w 426"/>
                <a:gd name="T23" fmla="*/ 2147483646 h 386"/>
                <a:gd name="T24" fmla="*/ 2147483646 w 426"/>
                <a:gd name="T25" fmla="*/ 2147483646 h 386"/>
                <a:gd name="T26" fmla="*/ 2147483646 w 426"/>
                <a:gd name="T27" fmla="*/ 2147483646 h 386"/>
                <a:gd name="T28" fmla="*/ 2147483646 w 426"/>
                <a:gd name="T29" fmla="*/ 2147483646 h 386"/>
                <a:gd name="T30" fmla="*/ 2147483646 w 426"/>
                <a:gd name="T31" fmla="*/ 2147483646 h 386"/>
                <a:gd name="T32" fmla="*/ 2147483646 w 426"/>
                <a:gd name="T33" fmla="*/ 2147483646 h 386"/>
                <a:gd name="T34" fmla="*/ 2147483646 w 426"/>
                <a:gd name="T35" fmla="*/ 2147483646 h 386"/>
                <a:gd name="T36" fmla="*/ 2147483646 w 426"/>
                <a:gd name="T37" fmla="*/ 2147483646 h 386"/>
                <a:gd name="T38" fmla="*/ 2147483646 w 426"/>
                <a:gd name="T39" fmla="*/ 2147483646 h 386"/>
                <a:gd name="T40" fmla="*/ 0 w 426"/>
                <a:gd name="T41" fmla="*/ 2147483646 h 386"/>
                <a:gd name="T42" fmla="*/ 0 w 426"/>
                <a:gd name="T43" fmla="*/ 2147483646 h 3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6" h="386">
                  <a:moveTo>
                    <a:pt x="0" y="89"/>
                  </a:moveTo>
                  <a:lnTo>
                    <a:pt x="15" y="89"/>
                  </a:lnTo>
                  <a:lnTo>
                    <a:pt x="87" y="61"/>
                  </a:lnTo>
                  <a:lnTo>
                    <a:pt x="111" y="34"/>
                  </a:lnTo>
                  <a:lnTo>
                    <a:pt x="174" y="0"/>
                  </a:lnTo>
                  <a:lnTo>
                    <a:pt x="347" y="0"/>
                  </a:lnTo>
                  <a:lnTo>
                    <a:pt x="390" y="61"/>
                  </a:lnTo>
                  <a:lnTo>
                    <a:pt x="390" y="159"/>
                  </a:lnTo>
                  <a:lnTo>
                    <a:pt x="390" y="250"/>
                  </a:lnTo>
                  <a:lnTo>
                    <a:pt x="426" y="341"/>
                  </a:lnTo>
                  <a:lnTo>
                    <a:pt x="276" y="386"/>
                  </a:lnTo>
                  <a:lnTo>
                    <a:pt x="284" y="376"/>
                  </a:lnTo>
                  <a:lnTo>
                    <a:pt x="284" y="341"/>
                  </a:lnTo>
                  <a:lnTo>
                    <a:pt x="231" y="341"/>
                  </a:lnTo>
                  <a:lnTo>
                    <a:pt x="231" y="304"/>
                  </a:lnTo>
                  <a:lnTo>
                    <a:pt x="208" y="304"/>
                  </a:lnTo>
                  <a:lnTo>
                    <a:pt x="208" y="260"/>
                  </a:lnTo>
                  <a:lnTo>
                    <a:pt x="154" y="260"/>
                  </a:lnTo>
                  <a:lnTo>
                    <a:pt x="154" y="224"/>
                  </a:lnTo>
                  <a:lnTo>
                    <a:pt x="43" y="250"/>
                  </a:lnTo>
                  <a:lnTo>
                    <a:pt x="0" y="270"/>
                  </a:lnTo>
                  <a:lnTo>
                    <a:pt x="0" y="89"/>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97" name="Freeform 62"/>
            <p:cNvSpPr>
              <a:spLocks/>
            </p:cNvSpPr>
            <p:nvPr/>
          </p:nvSpPr>
          <p:spPr bwMode="auto">
            <a:xfrm>
              <a:off x="7077075" y="982663"/>
              <a:ext cx="530225" cy="749300"/>
            </a:xfrm>
            <a:custGeom>
              <a:avLst/>
              <a:gdLst>
                <a:gd name="T0" fmla="*/ 2147483646 w 334"/>
                <a:gd name="T1" fmla="*/ 2147483646 h 472"/>
                <a:gd name="T2" fmla="*/ 2147483646 w 334"/>
                <a:gd name="T3" fmla="*/ 2147483646 h 472"/>
                <a:gd name="T4" fmla="*/ 2147483646 w 334"/>
                <a:gd name="T5" fmla="*/ 2147483646 h 472"/>
                <a:gd name="T6" fmla="*/ 2147483646 w 334"/>
                <a:gd name="T7" fmla="*/ 2147483646 h 472"/>
                <a:gd name="T8" fmla="*/ 2147483646 w 334"/>
                <a:gd name="T9" fmla="*/ 2147483646 h 472"/>
                <a:gd name="T10" fmla="*/ 2147483646 w 334"/>
                <a:gd name="T11" fmla="*/ 2147483646 h 472"/>
                <a:gd name="T12" fmla="*/ 2147483646 w 334"/>
                <a:gd name="T13" fmla="*/ 2147483646 h 472"/>
                <a:gd name="T14" fmla="*/ 2147483646 w 334"/>
                <a:gd name="T15" fmla="*/ 2147483646 h 472"/>
                <a:gd name="T16" fmla="*/ 0 w 334"/>
                <a:gd name="T17" fmla="*/ 2147483646 h 472"/>
                <a:gd name="T18" fmla="*/ 0 w 334"/>
                <a:gd name="T19" fmla="*/ 2147483646 h 472"/>
                <a:gd name="T20" fmla="*/ 2147483646 w 334"/>
                <a:gd name="T21" fmla="*/ 2147483646 h 472"/>
                <a:gd name="T22" fmla="*/ 2147483646 w 334"/>
                <a:gd name="T23" fmla="*/ 2147483646 h 472"/>
                <a:gd name="T24" fmla="*/ 2147483646 w 334"/>
                <a:gd name="T25" fmla="*/ 2147483646 h 472"/>
                <a:gd name="T26" fmla="*/ 2147483646 w 334"/>
                <a:gd name="T27" fmla="*/ 0 h 472"/>
                <a:gd name="T28" fmla="*/ 2147483646 w 334"/>
                <a:gd name="T29" fmla="*/ 0 h 472"/>
                <a:gd name="T30" fmla="*/ 2147483646 w 334"/>
                <a:gd name="T31" fmla="*/ 2147483646 h 4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4" h="472">
                  <a:moveTo>
                    <a:pt x="334" y="427"/>
                  </a:moveTo>
                  <a:lnTo>
                    <a:pt x="262" y="448"/>
                  </a:lnTo>
                  <a:lnTo>
                    <a:pt x="262" y="472"/>
                  </a:lnTo>
                  <a:lnTo>
                    <a:pt x="107" y="472"/>
                  </a:lnTo>
                  <a:lnTo>
                    <a:pt x="108" y="368"/>
                  </a:lnTo>
                  <a:lnTo>
                    <a:pt x="65" y="302"/>
                  </a:lnTo>
                  <a:lnTo>
                    <a:pt x="50" y="254"/>
                  </a:lnTo>
                  <a:lnTo>
                    <a:pt x="51" y="215"/>
                  </a:lnTo>
                  <a:lnTo>
                    <a:pt x="0" y="169"/>
                  </a:lnTo>
                  <a:lnTo>
                    <a:pt x="0" y="89"/>
                  </a:lnTo>
                  <a:lnTo>
                    <a:pt x="54" y="89"/>
                  </a:lnTo>
                  <a:lnTo>
                    <a:pt x="106" y="113"/>
                  </a:lnTo>
                  <a:lnTo>
                    <a:pt x="184" y="113"/>
                  </a:lnTo>
                  <a:lnTo>
                    <a:pt x="184" y="0"/>
                  </a:lnTo>
                  <a:lnTo>
                    <a:pt x="218" y="0"/>
                  </a:lnTo>
                  <a:lnTo>
                    <a:pt x="334" y="427"/>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8" name="Freeform 64"/>
            <p:cNvSpPr>
              <a:spLocks/>
            </p:cNvSpPr>
            <p:nvPr/>
          </p:nvSpPr>
          <p:spPr bwMode="auto">
            <a:xfrm>
              <a:off x="7067550" y="1949450"/>
              <a:ext cx="1071563" cy="962025"/>
            </a:xfrm>
            <a:custGeom>
              <a:avLst/>
              <a:gdLst>
                <a:gd name="T0" fmla="*/ 2147483646 w 675"/>
                <a:gd name="T1" fmla="*/ 2147483646 h 608"/>
                <a:gd name="T2" fmla="*/ 2147483646 w 675"/>
                <a:gd name="T3" fmla="*/ 2147483646 h 608"/>
                <a:gd name="T4" fmla="*/ 2147483646 w 675"/>
                <a:gd name="T5" fmla="*/ 2147483646 h 608"/>
                <a:gd name="T6" fmla="*/ 2147483646 w 675"/>
                <a:gd name="T7" fmla="*/ 2147483646 h 608"/>
                <a:gd name="T8" fmla="*/ 2147483646 w 675"/>
                <a:gd name="T9" fmla="*/ 2147483646 h 608"/>
                <a:gd name="T10" fmla="*/ 2147483646 w 675"/>
                <a:gd name="T11" fmla="*/ 2147483646 h 608"/>
                <a:gd name="T12" fmla="*/ 2147483646 w 675"/>
                <a:gd name="T13" fmla="*/ 2147483646 h 608"/>
                <a:gd name="T14" fmla="*/ 2147483646 w 675"/>
                <a:gd name="T15" fmla="*/ 2147483646 h 608"/>
                <a:gd name="T16" fmla="*/ 2147483646 w 675"/>
                <a:gd name="T17" fmla="*/ 2147483646 h 608"/>
                <a:gd name="T18" fmla="*/ 2147483646 w 675"/>
                <a:gd name="T19" fmla="*/ 2147483646 h 608"/>
                <a:gd name="T20" fmla="*/ 2147483646 w 675"/>
                <a:gd name="T21" fmla="*/ 2147483646 h 608"/>
                <a:gd name="T22" fmla="*/ 2147483646 w 675"/>
                <a:gd name="T23" fmla="*/ 2147483646 h 608"/>
                <a:gd name="T24" fmla="*/ 2147483646 w 675"/>
                <a:gd name="T25" fmla="*/ 2147483646 h 608"/>
                <a:gd name="T26" fmla="*/ 2147483646 w 675"/>
                <a:gd name="T27" fmla="*/ 2147483646 h 608"/>
                <a:gd name="T28" fmla="*/ 2147483646 w 675"/>
                <a:gd name="T29" fmla="*/ 2147483646 h 608"/>
                <a:gd name="T30" fmla="*/ 2147483646 w 675"/>
                <a:gd name="T31" fmla="*/ 2147483646 h 608"/>
                <a:gd name="T32" fmla="*/ 2147483646 w 675"/>
                <a:gd name="T33" fmla="*/ 2147483646 h 608"/>
                <a:gd name="T34" fmla="*/ 2147483646 w 675"/>
                <a:gd name="T35" fmla="*/ 2147483646 h 608"/>
                <a:gd name="T36" fmla="*/ 2147483646 w 675"/>
                <a:gd name="T37" fmla="*/ 2147483646 h 608"/>
                <a:gd name="T38" fmla="*/ 0 w 675"/>
                <a:gd name="T39" fmla="*/ 2147483646 h 608"/>
                <a:gd name="T40" fmla="*/ 2147483646 w 675"/>
                <a:gd name="T41" fmla="*/ 2147483646 h 608"/>
                <a:gd name="T42" fmla="*/ 2147483646 w 675"/>
                <a:gd name="T43" fmla="*/ 2147483646 h 608"/>
                <a:gd name="T44" fmla="*/ 2147483646 w 675"/>
                <a:gd name="T45" fmla="*/ 2147483646 h 608"/>
                <a:gd name="T46" fmla="*/ 2147483646 w 675"/>
                <a:gd name="T47" fmla="*/ 2147483646 h 608"/>
                <a:gd name="T48" fmla="*/ 2147483646 w 675"/>
                <a:gd name="T49" fmla="*/ 0 h 608"/>
                <a:gd name="T50" fmla="*/ 2147483646 w 675"/>
                <a:gd name="T51" fmla="*/ 2147483646 h 6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75" h="608">
                  <a:moveTo>
                    <a:pt x="526" y="214"/>
                  </a:moveTo>
                  <a:lnTo>
                    <a:pt x="675" y="474"/>
                  </a:lnTo>
                  <a:lnTo>
                    <a:pt x="528" y="478"/>
                  </a:lnTo>
                  <a:lnTo>
                    <a:pt x="527" y="607"/>
                  </a:lnTo>
                  <a:lnTo>
                    <a:pt x="503" y="608"/>
                  </a:lnTo>
                  <a:lnTo>
                    <a:pt x="439" y="459"/>
                  </a:lnTo>
                  <a:lnTo>
                    <a:pt x="407" y="452"/>
                  </a:lnTo>
                  <a:lnTo>
                    <a:pt x="407" y="476"/>
                  </a:lnTo>
                  <a:lnTo>
                    <a:pt x="375" y="490"/>
                  </a:lnTo>
                  <a:lnTo>
                    <a:pt x="319" y="440"/>
                  </a:lnTo>
                  <a:lnTo>
                    <a:pt x="235" y="440"/>
                  </a:lnTo>
                  <a:lnTo>
                    <a:pt x="226" y="414"/>
                  </a:lnTo>
                  <a:lnTo>
                    <a:pt x="235" y="324"/>
                  </a:lnTo>
                  <a:lnTo>
                    <a:pt x="158" y="269"/>
                  </a:lnTo>
                  <a:lnTo>
                    <a:pt x="158" y="249"/>
                  </a:lnTo>
                  <a:lnTo>
                    <a:pt x="129" y="249"/>
                  </a:lnTo>
                  <a:lnTo>
                    <a:pt x="105" y="189"/>
                  </a:lnTo>
                  <a:lnTo>
                    <a:pt x="52" y="168"/>
                  </a:lnTo>
                  <a:lnTo>
                    <a:pt x="28" y="116"/>
                  </a:lnTo>
                  <a:lnTo>
                    <a:pt x="0" y="80"/>
                  </a:lnTo>
                  <a:lnTo>
                    <a:pt x="181" y="25"/>
                  </a:lnTo>
                  <a:lnTo>
                    <a:pt x="190" y="125"/>
                  </a:lnTo>
                  <a:lnTo>
                    <a:pt x="373" y="125"/>
                  </a:lnTo>
                  <a:lnTo>
                    <a:pt x="373" y="10"/>
                  </a:lnTo>
                  <a:lnTo>
                    <a:pt x="416" y="0"/>
                  </a:lnTo>
                  <a:lnTo>
                    <a:pt x="526" y="214"/>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99" name="Freeform 80"/>
            <p:cNvSpPr>
              <a:spLocks/>
            </p:cNvSpPr>
            <p:nvPr/>
          </p:nvSpPr>
          <p:spPr bwMode="auto">
            <a:xfrm>
              <a:off x="6715125" y="596900"/>
              <a:ext cx="725488" cy="573088"/>
            </a:xfrm>
            <a:custGeom>
              <a:avLst/>
              <a:gdLst>
                <a:gd name="T0" fmla="*/ 2147483646 w 457"/>
                <a:gd name="T1" fmla="*/ 2147483646 h 361"/>
                <a:gd name="T2" fmla="*/ 2147483646 w 457"/>
                <a:gd name="T3" fmla="*/ 2147483646 h 361"/>
                <a:gd name="T4" fmla="*/ 2147483646 w 457"/>
                <a:gd name="T5" fmla="*/ 2147483646 h 361"/>
                <a:gd name="T6" fmla="*/ 2147483646 w 457"/>
                <a:gd name="T7" fmla="*/ 2147483646 h 361"/>
                <a:gd name="T8" fmla="*/ 2147483646 w 457"/>
                <a:gd name="T9" fmla="*/ 2147483646 h 361"/>
                <a:gd name="T10" fmla="*/ 2147483646 w 457"/>
                <a:gd name="T11" fmla="*/ 2147483646 h 361"/>
                <a:gd name="T12" fmla="*/ 2147483646 w 457"/>
                <a:gd name="T13" fmla="*/ 2147483646 h 361"/>
                <a:gd name="T14" fmla="*/ 2147483646 w 457"/>
                <a:gd name="T15" fmla="*/ 2147483646 h 361"/>
                <a:gd name="T16" fmla="*/ 2147483646 w 457"/>
                <a:gd name="T17" fmla="*/ 2147483646 h 361"/>
                <a:gd name="T18" fmla="*/ 2147483646 w 457"/>
                <a:gd name="T19" fmla="*/ 2147483646 h 361"/>
                <a:gd name="T20" fmla="*/ 2147483646 w 457"/>
                <a:gd name="T21" fmla="*/ 2147483646 h 361"/>
                <a:gd name="T22" fmla="*/ 0 w 457"/>
                <a:gd name="T23" fmla="*/ 2147483646 h 361"/>
                <a:gd name="T24" fmla="*/ 0 w 457"/>
                <a:gd name="T25" fmla="*/ 2147483646 h 361"/>
                <a:gd name="T26" fmla="*/ 2147483646 w 457"/>
                <a:gd name="T27" fmla="*/ 0 h 361"/>
                <a:gd name="T28" fmla="*/ 2147483646 w 457"/>
                <a:gd name="T29" fmla="*/ 2147483646 h 361"/>
                <a:gd name="T30" fmla="*/ 2147483646 w 457"/>
                <a:gd name="T31" fmla="*/ 0 h 361"/>
                <a:gd name="T32" fmla="*/ 2147483646 w 457"/>
                <a:gd name="T33" fmla="*/ 2147483646 h 361"/>
                <a:gd name="T34" fmla="*/ 2147483646 w 457"/>
                <a:gd name="T35" fmla="*/ 2147483646 h 361"/>
                <a:gd name="T36" fmla="*/ 2147483646 w 457"/>
                <a:gd name="T37" fmla="*/ 2147483646 h 361"/>
                <a:gd name="T38" fmla="*/ 2147483646 w 457"/>
                <a:gd name="T39" fmla="*/ 2147483646 h 361"/>
                <a:gd name="T40" fmla="*/ 2147483646 w 457"/>
                <a:gd name="T41" fmla="*/ 2147483646 h 361"/>
                <a:gd name="T42" fmla="*/ 2147483646 w 457"/>
                <a:gd name="T43" fmla="*/ 2147483646 h 361"/>
                <a:gd name="T44" fmla="*/ 2147483646 w 457"/>
                <a:gd name="T45" fmla="*/ 2147483646 h 36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57" h="361">
                  <a:moveTo>
                    <a:pt x="423" y="65"/>
                  </a:moveTo>
                  <a:lnTo>
                    <a:pt x="433" y="135"/>
                  </a:lnTo>
                  <a:lnTo>
                    <a:pt x="457" y="135"/>
                  </a:lnTo>
                  <a:lnTo>
                    <a:pt x="433" y="156"/>
                  </a:lnTo>
                  <a:lnTo>
                    <a:pt x="447" y="245"/>
                  </a:lnTo>
                  <a:lnTo>
                    <a:pt x="414" y="245"/>
                  </a:lnTo>
                  <a:lnTo>
                    <a:pt x="414" y="361"/>
                  </a:lnTo>
                  <a:lnTo>
                    <a:pt x="337" y="361"/>
                  </a:lnTo>
                  <a:lnTo>
                    <a:pt x="284" y="337"/>
                  </a:lnTo>
                  <a:lnTo>
                    <a:pt x="232" y="337"/>
                  </a:lnTo>
                  <a:lnTo>
                    <a:pt x="241" y="291"/>
                  </a:lnTo>
                  <a:lnTo>
                    <a:pt x="0" y="292"/>
                  </a:lnTo>
                  <a:lnTo>
                    <a:pt x="0" y="215"/>
                  </a:lnTo>
                  <a:lnTo>
                    <a:pt x="206" y="0"/>
                  </a:lnTo>
                  <a:lnTo>
                    <a:pt x="241" y="19"/>
                  </a:lnTo>
                  <a:lnTo>
                    <a:pt x="274" y="0"/>
                  </a:lnTo>
                  <a:lnTo>
                    <a:pt x="284" y="19"/>
                  </a:lnTo>
                  <a:lnTo>
                    <a:pt x="302" y="10"/>
                  </a:lnTo>
                  <a:lnTo>
                    <a:pt x="302" y="19"/>
                  </a:lnTo>
                  <a:lnTo>
                    <a:pt x="327" y="45"/>
                  </a:lnTo>
                  <a:lnTo>
                    <a:pt x="360" y="10"/>
                  </a:lnTo>
                  <a:lnTo>
                    <a:pt x="405" y="54"/>
                  </a:lnTo>
                  <a:lnTo>
                    <a:pt x="423" y="65"/>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00" name="Rectangle 93"/>
            <p:cNvSpPr>
              <a:spLocks noChangeArrowheads="1"/>
            </p:cNvSpPr>
            <p:nvPr/>
          </p:nvSpPr>
          <p:spPr bwMode="auto">
            <a:xfrm>
              <a:off x="4876800" y="609600"/>
              <a:ext cx="48577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Madison</a:t>
              </a:r>
            </a:p>
          </p:txBody>
        </p:sp>
        <p:sp>
          <p:nvSpPr>
            <p:cNvPr id="101" name="Rectangle 94"/>
            <p:cNvSpPr>
              <a:spLocks noChangeArrowheads="1"/>
            </p:cNvSpPr>
            <p:nvPr/>
          </p:nvSpPr>
          <p:spPr bwMode="auto">
            <a:xfrm>
              <a:off x="5410200" y="609600"/>
              <a:ext cx="53022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Hamilton</a:t>
              </a:r>
            </a:p>
          </p:txBody>
        </p:sp>
        <p:sp>
          <p:nvSpPr>
            <p:cNvPr id="102" name="Rectangle 95"/>
            <p:cNvSpPr>
              <a:spLocks noChangeArrowheads="1"/>
            </p:cNvSpPr>
            <p:nvPr/>
          </p:nvSpPr>
          <p:spPr bwMode="auto">
            <a:xfrm>
              <a:off x="4648200" y="1066800"/>
              <a:ext cx="42227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Taylor</a:t>
              </a:r>
            </a:p>
          </p:txBody>
        </p:sp>
        <p:sp>
          <p:nvSpPr>
            <p:cNvPr id="103" name="Rectangle 100"/>
            <p:cNvSpPr>
              <a:spLocks noChangeArrowheads="1"/>
            </p:cNvSpPr>
            <p:nvPr/>
          </p:nvSpPr>
          <p:spPr bwMode="auto">
            <a:xfrm>
              <a:off x="5127625" y="1184275"/>
              <a:ext cx="5207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Lafayette</a:t>
              </a:r>
            </a:p>
          </p:txBody>
        </p:sp>
        <p:sp>
          <p:nvSpPr>
            <p:cNvPr id="104" name="Rectangle 101"/>
            <p:cNvSpPr>
              <a:spLocks noChangeArrowheads="1"/>
            </p:cNvSpPr>
            <p:nvPr/>
          </p:nvSpPr>
          <p:spPr bwMode="auto">
            <a:xfrm>
              <a:off x="5334000" y="914400"/>
              <a:ext cx="561975" cy="174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Suwannee</a:t>
              </a:r>
            </a:p>
          </p:txBody>
        </p:sp>
        <p:sp>
          <p:nvSpPr>
            <p:cNvPr id="105" name="Rectangle 102"/>
            <p:cNvSpPr>
              <a:spLocks noChangeArrowheads="1"/>
            </p:cNvSpPr>
            <p:nvPr/>
          </p:nvSpPr>
          <p:spPr bwMode="auto">
            <a:xfrm>
              <a:off x="5775325" y="892175"/>
              <a:ext cx="56197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Columbia</a:t>
              </a:r>
            </a:p>
          </p:txBody>
        </p:sp>
        <p:sp>
          <p:nvSpPr>
            <p:cNvPr id="106" name="Rectangle 103"/>
            <p:cNvSpPr>
              <a:spLocks noChangeArrowheads="1"/>
            </p:cNvSpPr>
            <p:nvPr/>
          </p:nvSpPr>
          <p:spPr bwMode="auto">
            <a:xfrm>
              <a:off x="6096000" y="1524000"/>
              <a:ext cx="51752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Alachua</a:t>
              </a:r>
            </a:p>
          </p:txBody>
        </p:sp>
        <p:sp>
          <p:nvSpPr>
            <p:cNvPr id="107" name="Rectangle 104"/>
            <p:cNvSpPr>
              <a:spLocks noChangeArrowheads="1"/>
            </p:cNvSpPr>
            <p:nvPr/>
          </p:nvSpPr>
          <p:spPr bwMode="auto">
            <a:xfrm>
              <a:off x="5257800" y="1600200"/>
              <a:ext cx="37782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Dixie</a:t>
              </a:r>
            </a:p>
          </p:txBody>
        </p:sp>
        <p:sp>
          <p:nvSpPr>
            <p:cNvPr id="108" name="Rectangle 105"/>
            <p:cNvSpPr>
              <a:spLocks noChangeArrowheads="1"/>
            </p:cNvSpPr>
            <p:nvPr/>
          </p:nvSpPr>
          <p:spPr bwMode="auto">
            <a:xfrm>
              <a:off x="6096000" y="1219200"/>
              <a:ext cx="3937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Union</a:t>
              </a:r>
            </a:p>
          </p:txBody>
        </p:sp>
        <p:sp>
          <p:nvSpPr>
            <p:cNvPr id="109" name="Rectangle 106"/>
            <p:cNvSpPr>
              <a:spLocks noChangeArrowheads="1"/>
            </p:cNvSpPr>
            <p:nvPr/>
          </p:nvSpPr>
          <p:spPr bwMode="auto">
            <a:xfrm>
              <a:off x="6324600" y="1295400"/>
              <a:ext cx="5080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Bradford</a:t>
              </a:r>
            </a:p>
          </p:txBody>
        </p:sp>
        <p:sp>
          <p:nvSpPr>
            <p:cNvPr id="110" name="Rectangle 107"/>
            <p:cNvSpPr>
              <a:spLocks noChangeArrowheads="1"/>
            </p:cNvSpPr>
            <p:nvPr/>
          </p:nvSpPr>
          <p:spPr bwMode="auto">
            <a:xfrm>
              <a:off x="5603875" y="1590675"/>
              <a:ext cx="51117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Gilchrist</a:t>
              </a:r>
            </a:p>
          </p:txBody>
        </p:sp>
        <p:sp>
          <p:nvSpPr>
            <p:cNvPr id="111" name="Rectangle 108"/>
            <p:cNvSpPr>
              <a:spLocks noChangeArrowheads="1"/>
            </p:cNvSpPr>
            <p:nvPr/>
          </p:nvSpPr>
          <p:spPr bwMode="auto">
            <a:xfrm>
              <a:off x="6248400" y="838200"/>
              <a:ext cx="4064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Baker</a:t>
              </a:r>
            </a:p>
          </p:txBody>
        </p:sp>
        <p:sp>
          <p:nvSpPr>
            <p:cNvPr id="112" name="Rectangle 109"/>
            <p:cNvSpPr>
              <a:spLocks noChangeArrowheads="1"/>
            </p:cNvSpPr>
            <p:nvPr/>
          </p:nvSpPr>
          <p:spPr bwMode="auto">
            <a:xfrm>
              <a:off x="6705600" y="409677"/>
              <a:ext cx="4635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Nassau</a:t>
              </a:r>
            </a:p>
          </p:txBody>
        </p:sp>
        <p:sp>
          <p:nvSpPr>
            <p:cNvPr id="113" name="Rectangle 110"/>
            <p:cNvSpPr>
              <a:spLocks noChangeArrowheads="1"/>
            </p:cNvSpPr>
            <p:nvPr/>
          </p:nvSpPr>
          <p:spPr bwMode="auto">
            <a:xfrm>
              <a:off x="6934200" y="762000"/>
              <a:ext cx="4191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Duval</a:t>
              </a:r>
            </a:p>
          </p:txBody>
        </p:sp>
        <p:sp>
          <p:nvSpPr>
            <p:cNvPr id="114" name="Rectangle 111"/>
            <p:cNvSpPr>
              <a:spLocks noChangeArrowheads="1"/>
            </p:cNvSpPr>
            <p:nvPr/>
          </p:nvSpPr>
          <p:spPr bwMode="auto">
            <a:xfrm>
              <a:off x="6705600" y="1219200"/>
              <a:ext cx="4000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Clay</a:t>
              </a:r>
            </a:p>
          </p:txBody>
        </p:sp>
        <p:sp>
          <p:nvSpPr>
            <p:cNvPr id="115" name="Rectangle 112"/>
            <p:cNvSpPr>
              <a:spLocks noChangeArrowheads="1"/>
            </p:cNvSpPr>
            <p:nvPr/>
          </p:nvSpPr>
          <p:spPr bwMode="auto">
            <a:xfrm>
              <a:off x="7086600" y="1295400"/>
              <a:ext cx="5270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St. Johns</a:t>
              </a:r>
            </a:p>
          </p:txBody>
        </p:sp>
        <p:sp>
          <p:nvSpPr>
            <p:cNvPr id="116" name="Rectangle 113"/>
            <p:cNvSpPr>
              <a:spLocks noChangeArrowheads="1"/>
            </p:cNvSpPr>
            <p:nvPr/>
          </p:nvSpPr>
          <p:spPr bwMode="auto">
            <a:xfrm>
              <a:off x="6705600" y="1600200"/>
              <a:ext cx="5334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Putnam</a:t>
              </a:r>
            </a:p>
          </p:txBody>
        </p:sp>
        <p:sp>
          <p:nvSpPr>
            <p:cNvPr id="117" name="Rectangle 114"/>
            <p:cNvSpPr>
              <a:spLocks noChangeArrowheads="1"/>
            </p:cNvSpPr>
            <p:nvPr/>
          </p:nvSpPr>
          <p:spPr bwMode="auto">
            <a:xfrm>
              <a:off x="7239000" y="1828800"/>
              <a:ext cx="4254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Flagler</a:t>
              </a:r>
            </a:p>
          </p:txBody>
        </p:sp>
        <p:sp>
          <p:nvSpPr>
            <p:cNvPr id="118" name="Rectangle 115"/>
            <p:cNvSpPr>
              <a:spLocks noChangeArrowheads="1"/>
            </p:cNvSpPr>
            <p:nvPr/>
          </p:nvSpPr>
          <p:spPr bwMode="auto">
            <a:xfrm>
              <a:off x="6400800" y="2133600"/>
              <a:ext cx="4699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Marion</a:t>
              </a:r>
            </a:p>
          </p:txBody>
        </p:sp>
        <p:sp>
          <p:nvSpPr>
            <p:cNvPr id="119" name="Rectangle 116"/>
            <p:cNvSpPr>
              <a:spLocks noChangeArrowheads="1"/>
            </p:cNvSpPr>
            <p:nvPr/>
          </p:nvSpPr>
          <p:spPr bwMode="auto">
            <a:xfrm>
              <a:off x="5715000" y="1905000"/>
              <a:ext cx="3810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Levy</a:t>
              </a:r>
            </a:p>
          </p:txBody>
        </p:sp>
        <p:sp>
          <p:nvSpPr>
            <p:cNvPr id="120" name="Rectangle 117"/>
            <p:cNvSpPr>
              <a:spLocks noChangeArrowheads="1"/>
            </p:cNvSpPr>
            <p:nvPr/>
          </p:nvSpPr>
          <p:spPr bwMode="auto">
            <a:xfrm>
              <a:off x="5943600" y="2514600"/>
              <a:ext cx="4191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Citrus</a:t>
              </a:r>
            </a:p>
          </p:txBody>
        </p:sp>
        <p:sp>
          <p:nvSpPr>
            <p:cNvPr id="121" name="Rectangle 129"/>
            <p:cNvSpPr>
              <a:spLocks noChangeArrowheads="1"/>
            </p:cNvSpPr>
            <p:nvPr/>
          </p:nvSpPr>
          <p:spPr bwMode="auto">
            <a:xfrm>
              <a:off x="7970957" y="2992167"/>
              <a:ext cx="5016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Brevard</a:t>
              </a:r>
            </a:p>
          </p:txBody>
        </p:sp>
        <p:sp>
          <p:nvSpPr>
            <p:cNvPr id="122" name="Rectangle 154"/>
            <p:cNvSpPr>
              <a:spLocks noChangeArrowheads="1"/>
            </p:cNvSpPr>
            <p:nvPr/>
          </p:nvSpPr>
          <p:spPr bwMode="auto">
            <a:xfrm>
              <a:off x="5905500" y="1011238"/>
              <a:ext cx="685799" cy="286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pPr>
              <a:r>
                <a:rPr lang="en-US" altLang="en-US" sz="1313" dirty="0">
                  <a:solidFill>
                    <a:schemeClr val="tx1"/>
                  </a:solidFill>
                </a:rPr>
                <a:t> </a:t>
              </a:r>
              <a:endParaRPr lang="en-US" altLang="en-US" sz="1688" b="1" dirty="0">
                <a:solidFill>
                  <a:schemeClr val="tx1"/>
                </a:solidFill>
              </a:endParaRPr>
            </a:p>
          </p:txBody>
        </p:sp>
        <p:sp>
          <p:nvSpPr>
            <p:cNvPr id="123" name="Freeform 16"/>
            <p:cNvSpPr>
              <a:spLocks/>
            </p:cNvSpPr>
            <p:nvPr/>
          </p:nvSpPr>
          <p:spPr bwMode="auto">
            <a:xfrm>
              <a:off x="3422650" y="449263"/>
              <a:ext cx="755650" cy="393700"/>
            </a:xfrm>
            <a:custGeom>
              <a:avLst/>
              <a:gdLst>
                <a:gd name="T0" fmla="*/ 2147483646 w 476"/>
                <a:gd name="T1" fmla="*/ 2147483646 h 248"/>
                <a:gd name="T2" fmla="*/ 2147483646 w 476"/>
                <a:gd name="T3" fmla="*/ 2147483646 h 248"/>
                <a:gd name="T4" fmla="*/ 2147483646 w 476"/>
                <a:gd name="T5" fmla="*/ 2147483646 h 248"/>
                <a:gd name="T6" fmla="*/ 2147483646 w 476"/>
                <a:gd name="T7" fmla="*/ 2147483646 h 248"/>
                <a:gd name="T8" fmla="*/ 2147483646 w 476"/>
                <a:gd name="T9" fmla="*/ 2147483646 h 248"/>
                <a:gd name="T10" fmla="*/ 2147483646 w 476"/>
                <a:gd name="T11" fmla="*/ 2147483646 h 248"/>
                <a:gd name="T12" fmla="*/ 2147483646 w 476"/>
                <a:gd name="T13" fmla="*/ 2147483646 h 248"/>
                <a:gd name="T14" fmla="*/ 2147483646 w 476"/>
                <a:gd name="T15" fmla="*/ 2147483646 h 248"/>
                <a:gd name="T16" fmla="*/ 2147483646 w 476"/>
                <a:gd name="T17" fmla="*/ 2147483646 h 248"/>
                <a:gd name="T18" fmla="*/ 2147483646 w 476"/>
                <a:gd name="T19" fmla="*/ 2147483646 h 248"/>
                <a:gd name="T20" fmla="*/ 2147483646 w 476"/>
                <a:gd name="T21" fmla="*/ 2147483646 h 248"/>
                <a:gd name="T22" fmla="*/ 2147483646 w 476"/>
                <a:gd name="T23" fmla="*/ 2147483646 h 248"/>
                <a:gd name="T24" fmla="*/ 0 w 476"/>
                <a:gd name="T25" fmla="*/ 2147483646 h 248"/>
                <a:gd name="T26" fmla="*/ 2147483646 w 476"/>
                <a:gd name="T27" fmla="*/ 0 h 248"/>
                <a:gd name="T28" fmla="*/ 2147483646 w 476"/>
                <a:gd name="T29" fmla="*/ 2147483646 h 2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6" h="248">
                  <a:moveTo>
                    <a:pt x="476" y="20"/>
                  </a:moveTo>
                  <a:lnTo>
                    <a:pt x="434" y="92"/>
                  </a:lnTo>
                  <a:lnTo>
                    <a:pt x="410" y="112"/>
                  </a:lnTo>
                  <a:lnTo>
                    <a:pt x="389" y="183"/>
                  </a:lnTo>
                  <a:lnTo>
                    <a:pt x="270" y="212"/>
                  </a:lnTo>
                  <a:lnTo>
                    <a:pt x="216" y="248"/>
                  </a:lnTo>
                  <a:lnTo>
                    <a:pt x="153" y="229"/>
                  </a:lnTo>
                  <a:lnTo>
                    <a:pt x="151" y="191"/>
                  </a:lnTo>
                  <a:lnTo>
                    <a:pt x="102" y="193"/>
                  </a:lnTo>
                  <a:lnTo>
                    <a:pt x="100" y="151"/>
                  </a:lnTo>
                  <a:lnTo>
                    <a:pt x="39" y="134"/>
                  </a:lnTo>
                  <a:lnTo>
                    <a:pt x="39" y="73"/>
                  </a:lnTo>
                  <a:lnTo>
                    <a:pt x="0" y="71"/>
                  </a:lnTo>
                  <a:lnTo>
                    <a:pt x="53" y="0"/>
                  </a:lnTo>
                  <a:lnTo>
                    <a:pt x="476" y="2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24" name="Freeform 31"/>
            <p:cNvSpPr>
              <a:spLocks/>
            </p:cNvSpPr>
            <p:nvPr/>
          </p:nvSpPr>
          <p:spPr bwMode="auto">
            <a:xfrm>
              <a:off x="3667125" y="484188"/>
              <a:ext cx="846138" cy="484187"/>
            </a:xfrm>
            <a:custGeom>
              <a:avLst/>
              <a:gdLst>
                <a:gd name="T0" fmla="*/ 2147483646 w 533"/>
                <a:gd name="T1" fmla="*/ 2147483646 h 305"/>
                <a:gd name="T2" fmla="*/ 2147483646 w 533"/>
                <a:gd name="T3" fmla="*/ 2147483646 h 305"/>
                <a:gd name="T4" fmla="*/ 2147483646 w 533"/>
                <a:gd name="T5" fmla="*/ 2147483646 h 305"/>
                <a:gd name="T6" fmla="*/ 2147483646 w 533"/>
                <a:gd name="T7" fmla="*/ 2147483646 h 305"/>
                <a:gd name="T8" fmla="*/ 2147483646 w 533"/>
                <a:gd name="T9" fmla="*/ 2147483646 h 305"/>
                <a:gd name="T10" fmla="*/ 2147483646 w 533"/>
                <a:gd name="T11" fmla="*/ 2147483646 h 305"/>
                <a:gd name="T12" fmla="*/ 2147483646 w 533"/>
                <a:gd name="T13" fmla="*/ 2147483646 h 305"/>
                <a:gd name="T14" fmla="*/ 2147483646 w 533"/>
                <a:gd name="T15" fmla="*/ 2147483646 h 305"/>
                <a:gd name="T16" fmla="*/ 0 w 533"/>
                <a:gd name="T17" fmla="*/ 2147483646 h 305"/>
                <a:gd name="T18" fmla="*/ 0 w 533"/>
                <a:gd name="T19" fmla="*/ 2147483646 h 305"/>
                <a:gd name="T20" fmla="*/ 2147483646 w 533"/>
                <a:gd name="T21" fmla="*/ 2147483646 h 305"/>
                <a:gd name="T22" fmla="*/ 2147483646 w 533"/>
                <a:gd name="T23" fmla="*/ 2147483646 h 305"/>
                <a:gd name="T24" fmla="*/ 2147483646 w 533"/>
                <a:gd name="T25" fmla="*/ 2147483646 h 305"/>
                <a:gd name="T26" fmla="*/ 2147483646 w 533"/>
                <a:gd name="T27" fmla="*/ 2147483646 h 305"/>
                <a:gd name="T28" fmla="*/ 2147483646 w 533"/>
                <a:gd name="T29" fmla="*/ 2147483646 h 305"/>
                <a:gd name="T30" fmla="*/ 2147483646 w 533"/>
                <a:gd name="T31" fmla="*/ 0 h 305"/>
                <a:gd name="T32" fmla="*/ 2147483646 w 533"/>
                <a:gd name="T33" fmla="*/ 2147483646 h 3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3" h="305">
                  <a:moveTo>
                    <a:pt x="509" y="10"/>
                  </a:moveTo>
                  <a:lnTo>
                    <a:pt x="533" y="125"/>
                  </a:lnTo>
                  <a:lnTo>
                    <a:pt x="490" y="125"/>
                  </a:lnTo>
                  <a:lnTo>
                    <a:pt x="490" y="171"/>
                  </a:lnTo>
                  <a:lnTo>
                    <a:pt x="467" y="190"/>
                  </a:lnTo>
                  <a:lnTo>
                    <a:pt x="467" y="305"/>
                  </a:lnTo>
                  <a:lnTo>
                    <a:pt x="338" y="305"/>
                  </a:lnTo>
                  <a:lnTo>
                    <a:pt x="338" y="281"/>
                  </a:lnTo>
                  <a:lnTo>
                    <a:pt x="0" y="279"/>
                  </a:lnTo>
                  <a:lnTo>
                    <a:pt x="0" y="256"/>
                  </a:lnTo>
                  <a:lnTo>
                    <a:pt x="61" y="225"/>
                  </a:lnTo>
                  <a:lnTo>
                    <a:pt x="114" y="190"/>
                  </a:lnTo>
                  <a:lnTo>
                    <a:pt x="233" y="161"/>
                  </a:lnTo>
                  <a:lnTo>
                    <a:pt x="252" y="90"/>
                  </a:lnTo>
                  <a:lnTo>
                    <a:pt x="277" y="70"/>
                  </a:lnTo>
                  <a:lnTo>
                    <a:pt x="319" y="0"/>
                  </a:lnTo>
                  <a:lnTo>
                    <a:pt x="509" y="10"/>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125" name="Freeform 65"/>
            <p:cNvSpPr>
              <a:spLocks/>
            </p:cNvSpPr>
            <p:nvPr/>
          </p:nvSpPr>
          <p:spPr bwMode="auto">
            <a:xfrm>
              <a:off x="3651250" y="920750"/>
              <a:ext cx="762000" cy="436563"/>
            </a:xfrm>
            <a:custGeom>
              <a:avLst/>
              <a:gdLst>
                <a:gd name="T0" fmla="*/ 2147483646 w 480"/>
                <a:gd name="T1" fmla="*/ 2147483646 h 275"/>
                <a:gd name="T2" fmla="*/ 2147483646 w 480"/>
                <a:gd name="T3" fmla="*/ 2147483646 h 275"/>
                <a:gd name="T4" fmla="*/ 2147483646 w 480"/>
                <a:gd name="T5" fmla="*/ 2147483646 h 275"/>
                <a:gd name="T6" fmla="*/ 2147483646 w 480"/>
                <a:gd name="T7" fmla="*/ 2147483646 h 275"/>
                <a:gd name="T8" fmla="*/ 2147483646 w 480"/>
                <a:gd name="T9" fmla="*/ 2147483646 h 275"/>
                <a:gd name="T10" fmla="*/ 2147483646 w 480"/>
                <a:gd name="T11" fmla="*/ 2147483646 h 275"/>
                <a:gd name="T12" fmla="*/ 2147483646 w 480"/>
                <a:gd name="T13" fmla="*/ 2147483646 h 275"/>
                <a:gd name="T14" fmla="*/ 2147483646 w 480"/>
                <a:gd name="T15" fmla="*/ 2147483646 h 275"/>
                <a:gd name="T16" fmla="*/ 2147483646 w 480"/>
                <a:gd name="T17" fmla="*/ 2147483646 h 275"/>
                <a:gd name="T18" fmla="*/ 2147483646 w 480"/>
                <a:gd name="T19" fmla="*/ 2147483646 h 275"/>
                <a:gd name="T20" fmla="*/ 2147483646 w 480"/>
                <a:gd name="T21" fmla="*/ 2147483646 h 275"/>
                <a:gd name="T22" fmla="*/ 2147483646 w 480"/>
                <a:gd name="T23" fmla="*/ 2147483646 h 275"/>
                <a:gd name="T24" fmla="*/ 2147483646 w 480"/>
                <a:gd name="T25" fmla="*/ 2147483646 h 275"/>
                <a:gd name="T26" fmla="*/ 2147483646 w 480"/>
                <a:gd name="T27" fmla="*/ 2147483646 h 275"/>
                <a:gd name="T28" fmla="*/ 2147483646 w 480"/>
                <a:gd name="T29" fmla="*/ 2147483646 h 275"/>
                <a:gd name="T30" fmla="*/ 2147483646 w 480"/>
                <a:gd name="T31" fmla="*/ 2147483646 h 275"/>
                <a:gd name="T32" fmla="*/ 2147483646 w 480"/>
                <a:gd name="T33" fmla="*/ 2147483646 h 275"/>
                <a:gd name="T34" fmla="*/ 2147483646 w 480"/>
                <a:gd name="T35" fmla="*/ 2147483646 h 275"/>
                <a:gd name="T36" fmla="*/ 2147483646 w 480"/>
                <a:gd name="T37" fmla="*/ 2147483646 h 275"/>
                <a:gd name="T38" fmla="*/ 2147483646 w 480"/>
                <a:gd name="T39" fmla="*/ 2147483646 h 275"/>
                <a:gd name="T40" fmla="*/ 0 w 480"/>
                <a:gd name="T41" fmla="*/ 2147483646 h 275"/>
                <a:gd name="T42" fmla="*/ 2147483646 w 480"/>
                <a:gd name="T43" fmla="*/ 0 h 275"/>
                <a:gd name="T44" fmla="*/ 2147483646 w 480"/>
                <a:gd name="T45" fmla="*/ 0 h 275"/>
                <a:gd name="T46" fmla="*/ 2147483646 w 480"/>
                <a:gd name="T47" fmla="*/ 2147483646 h 275"/>
                <a:gd name="T48" fmla="*/ 2147483646 w 480"/>
                <a:gd name="T49" fmla="*/ 2147483646 h 275"/>
                <a:gd name="T50" fmla="*/ 2147483646 w 480"/>
                <a:gd name="T51" fmla="*/ 2147483646 h 275"/>
                <a:gd name="T52" fmla="*/ 2147483646 w 480"/>
                <a:gd name="T53" fmla="*/ 2147483646 h 2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80" h="275">
                  <a:moveTo>
                    <a:pt x="393" y="193"/>
                  </a:moveTo>
                  <a:lnTo>
                    <a:pt x="393" y="173"/>
                  </a:lnTo>
                  <a:lnTo>
                    <a:pt x="383" y="173"/>
                  </a:lnTo>
                  <a:lnTo>
                    <a:pt x="383" y="147"/>
                  </a:lnTo>
                  <a:lnTo>
                    <a:pt x="360" y="173"/>
                  </a:lnTo>
                  <a:lnTo>
                    <a:pt x="331" y="173"/>
                  </a:lnTo>
                  <a:lnTo>
                    <a:pt x="316" y="193"/>
                  </a:lnTo>
                  <a:lnTo>
                    <a:pt x="288" y="193"/>
                  </a:lnTo>
                  <a:lnTo>
                    <a:pt x="261" y="235"/>
                  </a:lnTo>
                  <a:lnTo>
                    <a:pt x="243" y="222"/>
                  </a:lnTo>
                  <a:lnTo>
                    <a:pt x="243" y="243"/>
                  </a:lnTo>
                  <a:lnTo>
                    <a:pt x="253" y="261"/>
                  </a:lnTo>
                  <a:lnTo>
                    <a:pt x="261" y="275"/>
                  </a:lnTo>
                  <a:lnTo>
                    <a:pt x="200" y="272"/>
                  </a:lnTo>
                  <a:lnTo>
                    <a:pt x="185" y="243"/>
                  </a:lnTo>
                  <a:lnTo>
                    <a:pt x="156" y="272"/>
                  </a:lnTo>
                  <a:lnTo>
                    <a:pt x="133" y="243"/>
                  </a:lnTo>
                  <a:lnTo>
                    <a:pt x="94" y="221"/>
                  </a:lnTo>
                  <a:lnTo>
                    <a:pt x="42" y="151"/>
                  </a:lnTo>
                  <a:lnTo>
                    <a:pt x="36" y="79"/>
                  </a:lnTo>
                  <a:lnTo>
                    <a:pt x="0" y="46"/>
                  </a:lnTo>
                  <a:lnTo>
                    <a:pt x="13" y="0"/>
                  </a:lnTo>
                  <a:lnTo>
                    <a:pt x="350" y="0"/>
                  </a:lnTo>
                  <a:lnTo>
                    <a:pt x="350" y="26"/>
                  </a:lnTo>
                  <a:lnTo>
                    <a:pt x="480" y="26"/>
                  </a:lnTo>
                  <a:lnTo>
                    <a:pt x="480" y="173"/>
                  </a:lnTo>
                  <a:lnTo>
                    <a:pt x="393" y="193"/>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26" name="Rectangle 90"/>
            <p:cNvSpPr>
              <a:spLocks noChangeArrowheads="1"/>
            </p:cNvSpPr>
            <p:nvPr/>
          </p:nvSpPr>
          <p:spPr bwMode="auto">
            <a:xfrm>
              <a:off x="3581400" y="533402"/>
              <a:ext cx="574675" cy="20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Gadsden</a:t>
              </a:r>
            </a:p>
          </p:txBody>
        </p:sp>
        <p:sp>
          <p:nvSpPr>
            <p:cNvPr id="127" name="Rectangle 91"/>
            <p:cNvSpPr>
              <a:spLocks noChangeArrowheads="1"/>
            </p:cNvSpPr>
            <p:nvPr/>
          </p:nvSpPr>
          <p:spPr bwMode="auto">
            <a:xfrm>
              <a:off x="3962400" y="685800"/>
              <a:ext cx="39052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Leon</a:t>
              </a:r>
            </a:p>
          </p:txBody>
        </p:sp>
        <p:sp>
          <p:nvSpPr>
            <p:cNvPr id="128" name="Rectangle 96"/>
            <p:cNvSpPr>
              <a:spLocks noChangeArrowheads="1"/>
            </p:cNvSpPr>
            <p:nvPr/>
          </p:nvSpPr>
          <p:spPr bwMode="auto">
            <a:xfrm>
              <a:off x="3810000" y="990600"/>
              <a:ext cx="47942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Wakulla</a:t>
              </a:r>
            </a:p>
          </p:txBody>
        </p:sp>
        <p:sp>
          <p:nvSpPr>
            <p:cNvPr id="129" name="Freeform 8"/>
            <p:cNvSpPr>
              <a:spLocks/>
            </p:cNvSpPr>
            <p:nvPr/>
          </p:nvSpPr>
          <p:spPr bwMode="auto">
            <a:xfrm>
              <a:off x="6300788" y="4786313"/>
              <a:ext cx="938212" cy="333375"/>
            </a:xfrm>
            <a:custGeom>
              <a:avLst/>
              <a:gdLst>
                <a:gd name="T0" fmla="*/ 2147483646 w 591"/>
                <a:gd name="T1" fmla="*/ 2147483646 h 210"/>
                <a:gd name="T2" fmla="*/ 2147483646 w 591"/>
                <a:gd name="T3" fmla="*/ 2147483646 h 210"/>
                <a:gd name="T4" fmla="*/ 2147483646 w 591"/>
                <a:gd name="T5" fmla="*/ 2147483646 h 210"/>
                <a:gd name="T6" fmla="*/ 2147483646 w 591"/>
                <a:gd name="T7" fmla="*/ 2147483646 h 210"/>
                <a:gd name="T8" fmla="*/ 2147483646 w 591"/>
                <a:gd name="T9" fmla="*/ 2147483646 h 210"/>
                <a:gd name="T10" fmla="*/ 2147483646 w 591"/>
                <a:gd name="T11" fmla="*/ 2147483646 h 210"/>
                <a:gd name="T12" fmla="*/ 2147483646 w 591"/>
                <a:gd name="T13" fmla="*/ 2147483646 h 210"/>
                <a:gd name="T14" fmla="*/ 2147483646 w 591"/>
                <a:gd name="T15" fmla="*/ 2147483646 h 210"/>
                <a:gd name="T16" fmla="*/ 2147483646 w 591"/>
                <a:gd name="T17" fmla="*/ 2147483646 h 210"/>
                <a:gd name="T18" fmla="*/ 2147483646 w 591"/>
                <a:gd name="T19" fmla="*/ 2147483646 h 210"/>
                <a:gd name="T20" fmla="*/ 2147483646 w 591"/>
                <a:gd name="T21" fmla="*/ 2147483646 h 210"/>
                <a:gd name="T22" fmla="*/ 2147483646 w 591"/>
                <a:gd name="T23" fmla="*/ 2147483646 h 210"/>
                <a:gd name="T24" fmla="*/ 2147483646 w 591"/>
                <a:gd name="T25" fmla="*/ 2147483646 h 210"/>
                <a:gd name="T26" fmla="*/ 2147483646 w 591"/>
                <a:gd name="T27" fmla="*/ 2147483646 h 210"/>
                <a:gd name="T28" fmla="*/ 2147483646 w 591"/>
                <a:gd name="T29" fmla="*/ 2147483646 h 210"/>
                <a:gd name="T30" fmla="*/ 0 w 591"/>
                <a:gd name="T31" fmla="*/ 2147483646 h 210"/>
                <a:gd name="T32" fmla="*/ 2147483646 w 591"/>
                <a:gd name="T33" fmla="*/ 2147483646 h 210"/>
                <a:gd name="T34" fmla="*/ 2147483646 w 591"/>
                <a:gd name="T35" fmla="*/ 0 h 210"/>
                <a:gd name="T36" fmla="*/ 2147483646 w 591"/>
                <a:gd name="T37" fmla="*/ 2147483646 h 210"/>
                <a:gd name="T38" fmla="*/ 2147483646 w 591"/>
                <a:gd name="T39" fmla="*/ 2147483646 h 210"/>
                <a:gd name="T40" fmla="*/ 2147483646 w 591"/>
                <a:gd name="T41" fmla="*/ 2147483646 h 210"/>
                <a:gd name="T42" fmla="*/ 2147483646 w 591"/>
                <a:gd name="T43" fmla="*/ 2147483646 h 210"/>
                <a:gd name="T44" fmla="*/ 2147483646 w 591"/>
                <a:gd name="T45" fmla="*/ 2147483646 h 2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91" h="210">
                  <a:moveTo>
                    <a:pt x="224" y="122"/>
                  </a:moveTo>
                  <a:lnTo>
                    <a:pt x="205" y="101"/>
                  </a:lnTo>
                  <a:lnTo>
                    <a:pt x="268" y="65"/>
                  </a:lnTo>
                  <a:lnTo>
                    <a:pt x="224" y="45"/>
                  </a:lnTo>
                  <a:lnTo>
                    <a:pt x="212" y="65"/>
                  </a:lnTo>
                  <a:lnTo>
                    <a:pt x="176" y="78"/>
                  </a:lnTo>
                  <a:lnTo>
                    <a:pt x="134" y="77"/>
                  </a:lnTo>
                  <a:lnTo>
                    <a:pt x="147" y="104"/>
                  </a:lnTo>
                  <a:lnTo>
                    <a:pt x="163" y="184"/>
                  </a:lnTo>
                  <a:lnTo>
                    <a:pt x="153" y="194"/>
                  </a:lnTo>
                  <a:lnTo>
                    <a:pt x="146" y="173"/>
                  </a:lnTo>
                  <a:lnTo>
                    <a:pt x="105" y="173"/>
                  </a:lnTo>
                  <a:lnTo>
                    <a:pt x="99" y="210"/>
                  </a:lnTo>
                  <a:lnTo>
                    <a:pt x="80" y="174"/>
                  </a:lnTo>
                  <a:lnTo>
                    <a:pt x="52" y="148"/>
                  </a:lnTo>
                  <a:lnTo>
                    <a:pt x="0" y="65"/>
                  </a:lnTo>
                  <a:lnTo>
                    <a:pt x="85" y="65"/>
                  </a:lnTo>
                  <a:lnTo>
                    <a:pt x="85" y="0"/>
                  </a:lnTo>
                  <a:lnTo>
                    <a:pt x="227" y="6"/>
                  </a:lnTo>
                  <a:lnTo>
                    <a:pt x="590" y="8"/>
                  </a:lnTo>
                  <a:lnTo>
                    <a:pt x="591" y="203"/>
                  </a:lnTo>
                  <a:lnTo>
                    <a:pt x="224" y="204"/>
                  </a:lnTo>
                  <a:lnTo>
                    <a:pt x="224" y="122"/>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30" name="Freeform 9"/>
            <p:cNvSpPr>
              <a:spLocks/>
            </p:cNvSpPr>
            <p:nvPr/>
          </p:nvSpPr>
          <p:spPr bwMode="auto">
            <a:xfrm>
              <a:off x="6897688" y="5395913"/>
              <a:ext cx="1108075" cy="842962"/>
            </a:xfrm>
            <a:custGeom>
              <a:avLst/>
              <a:gdLst>
                <a:gd name="T0" fmla="*/ 2147483646 w 698"/>
                <a:gd name="T1" fmla="*/ 2147483646 h 531"/>
                <a:gd name="T2" fmla="*/ 2147483646 w 698"/>
                <a:gd name="T3" fmla="*/ 2147483646 h 531"/>
                <a:gd name="T4" fmla="*/ 2147483646 w 698"/>
                <a:gd name="T5" fmla="*/ 2147483646 h 531"/>
                <a:gd name="T6" fmla="*/ 2147483646 w 698"/>
                <a:gd name="T7" fmla="*/ 2147483646 h 531"/>
                <a:gd name="T8" fmla="*/ 0 w 698"/>
                <a:gd name="T9" fmla="*/ 2147483646 h 531"/>
                <a:gd name="T10" fmla="*/ 2147483646 w 698"/>
                <a:gd name="T11" fmla="*/ 2147483646 h 531"/>
                <a:gd name="T12" fmla="*/ 2147483646 w 698"/>
                <a:gd name="T13" fmla="*/ 2147483646 h 531"/>
                <a:gd name="T14" fmla="*/ 2147483646 w 698"/>
                <a:gd name="T15" fmla="*/ 2147483646 h 531"/>
                <a:gd name="T16" fmla="*/ 2147483646 w 698"/>
                <a:gd name="T17" fmla="*/ 2147483646 h 531"/>
                <a:gd name="T18" fmla="*/ 2147483646 w 698"/>
                <a:gd name="T19" fmla="*/ 2147483646 h 531"/>
                <a:gd name="T20" fmla="*/ 2147483646 w 698"/>
                <a:gd name="T21" fmla="*/ 0 h 531"/>
                <a:gd name="T22" fmla="*/ 2147483646 w 698"/>
                <a:gd name="T23" fmla="*/ 2147483646 h 531"/>
                <a:gd name="T24" fmla="*/ 2147483646 w 698"/>
                <a:gd name="T25" fmla="*/ 2147483646 h 531"/>
                <a:gd name="T26" fmla="*/ 2147483646 w 698"/>
                <a:gd name="T27" fmla="*/ 2147483646 h 531"/>
                <a:gd name="T28" fmla="*/ 2147483646 w 698"/>
                <a:gd name="T29" fmla="*/ 2147483646 h 531"/>
                <a:gd name="T30" fmla="*/ 2147483646 w 698"/>
                <a:gd name="T31" fmla="*/ 2147483646 h 531"/>
                <a:gd name="T32" fmla="*/ 2147483646 w 698"/>
                <a:gd name="T33" fmla="*/ 2147483646 h 5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98" h="531">
                  <a:moveTo>
                    <a:pt x="173" y="466"/>
                  </a:moveTo>
                  <a:lnTo>
                    <a:pt x="140" y="466"/>
                  </a:lnTo>
                  <a:lnTo>
                    <a:pt x="104" y="497"/>
                  </a:lnTo>
                  <a:lnTo>
                    <a:pt x="34" y="331"/>
                  </a:lnTo>
                  <a:lnTo>
                    <a:pt x="0" y="137"/>
                  </a:lnTo>
                  <a:lnTo>
                    <a:pt x="152" y="164"/>
                  </a:lnTo>
                  <a:lnTo>
                    <a:pt x="152" y="74"/>
                  </a:lnTo>
                  <a:lnTo>
                    <a:pt x="212" y="74"/>
                  </a:lnTo>
                  <a:lnTo>
                    <a:pt x="212" y="2"/>
                  </a:lnTo>
                  <a:lnTo>
                    <a:pt x="404" y="2"/>
                  </a:lnTo>
                  <a:lnTo>
                    <a:pt x="404" y="0"/>
                  </a:lnTo>
                  <a:lnTo>
                    <a:pt x="404" y="197"/>
                  </a:lnTo>
                  <a:lnTo>
                    <a:pt x="698" y="194"/>
                  </a:lnTo>
                  <a:lnTo>
                    <a:pt x="698" y="395"/>
                  </a:lnTo>
                  <a:lnTo>
                    <a:pt x="698" y="530"/>
                  </a:lnTo>
                  <a:lnTo>
                    <a:pt x="279" y="531"/>
                  </a:lnTo>
                  <a:lnTo>
                    <a:pt x="173" y="466"/>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31" name="Freeform 11"/>
            <p:cNvSpPr>
              <a:spLocks/>
            </p:cNvSpPr>
            <p:nvPr/>
          </p:nvSpPr>
          <p:spPr bwMode="auto">
            <a:xfrm>
              <a:off x="6665913" y="4405313"/>
              <a:ext cx="576262" cy="395287"/>
            </a:xfrm>
            <a:custGeom>
              <a:avLst/>
              <a:gdLst>
                <a:gd name="T0" fmla="*/ 0 w 363"/>
                <a:gd name="T1" fmla="*/ 2147483646 h 249"/>
                <a:gd name="T2" fmla="*/ 2147483646 w 363"/>
                <a:gd name="T3" fmla="*/ 2147483646 h 249"/>
                <a:gd name="T4" fmla="*/ 2147483646 w 363"/>
                <a:gd name="T5" fmla="*/ 0 h 249"/>
                <a:gd name="T6" fmla="*/ 2147483646 w 363"/>
                <a:gd name="T7" fmla="*/ 2147483646 h 249"/>
                <a:gd name="T8" fmla="*/ 2147483646 w 363"/>
                <a:gd name="T9" fmla="*/ 2147483646 h 2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3" h="249">
                  <a:moveTo>
                    <a:pt x="0" y="122"/>
                  </a:moveTo>
                  <a:lnTo>
                    <a:pt x="3" y="2"/>
                  </a:lnTo>
                  <a:lnTo>
                    <a:pt x="361" y="0"/>
                  </a:lnTo>
                  <a:lnTo>
                    <a:pt x="363" y="249"/>
                  </a:lnTo>
                  <a:lnTo>
                    <a:pt x="1" y="248"/>
                  </a:lnTo>
                </a:path>
              </a:pathLst>
            </a:custGeom>
            <a:solidFill>
              <a:srgbClr val="99D359"/>
            </a:solidFill>
            <a:ln w="12700" cap="rnd" cmpd="sng">
              <a:solidFill>
                <a:srgbClr val="000000"/>
              </a:solidFill>
              <a:prstDash val="solid"/>
              <a:round/>
              <a:headEnd type="none" w="sm" len="sm"/>
              <a:tailEnd type="none" w="sm" len="sm"/>
            </a:ln>
          </p:spPr>
          <p:txBody>
            <a:bodyPr/>
            <a:lstStyle/>
            <a:p>
              <a:endParaRPr lang="en-US" sz="1688" dirty="0"/>
            </a:p>
          </p:txBody>
        </p:sp>
        <p:sp>
          <p:nvSpPr>
            <p:cNvPr id="132" name="Freeform 29"/>
            <p:cNvSpPr>
              <a:spLocks/>
            </p:cNvSpPr>
            <p:nvPr/>
          </p:nvSpPr>
          <p:spPr bwMode="auto">
            <a:xfrm>
              <a:off x="6638925" y="5106988"/>
              <a:ext cx="600075" cy="544512"/>
            </a:xfrm>
            <a:custGeom>
              <a:avLst/>
              <a:gdLst>
                <a:gd name="T0" fmla="*/ 2147483646 w 378"/>
                <a:gd name="T1" fmla="*/ 2147483646 h 343"/>
                <a:gd name="T2" fmla="*/ 2147483646 w 378"/>
                <a:gd name="T3" fmla="*/ 2147483646 h 343"/>
                <a:gd name="T4" fmla="*/ 2147483646 w 378"/>
                <a:gd name="T5" fmla="*/ 2147483646 h 343"/>
                <a:gd name="T6" fmla="*/ 2147483646 w 378"/>
                <a:gd name="T7" fmla="*/ 2147483646 h 343"/>
                <a:gd name="T8" fmla="*/ 2147483646 w 378"/>
                <a:gd name="T9" fmla="*/ 2147483646 h 343"/>
                <a:gd name="T10" fmla="*/ 2147483646 w 378"/>
                <a:gd name="T11" fmla="*/ 2147483646 h 343"/>
                <a:gd name="T12" fmla="*/ 2147483646 w 378"/>
                <a:gd name="T13" fmla="*/ 2147483646 h 343"/>
                <a:gd name="T14" fmla="*/ 2147483646 w 378"/>
                <a:gd name="T15" fmla="*/ 2147483646 h 343"/>
                <a:gd name="T16" fmla="*/ 2147483646 w 378"/>
                <a:gd name="T17" fmla="*/ 2147483646 h 343"/>
                <a:gd name="T18" fmla="*/ 2147483646 w 378"/>
                <a:gd name="T19" fmla="*/ 2147483646 h 343"/>
                <a:gd name="T20" fmla="*/ 2147483646 w 378"/>
                <a:gd name="T21" fmla="*/ 2147483646 h 343"/>
                <a:gd name="T22" fmla="*/ 2147483646 w 378"/>
                <a:gd name="T23" fmla="*/ 2147483646 h 343"/>
                <a:gd name="T24" fmla="*/ 2147483646 w 378"/>
                <a:gd name="T25" fmla="*/ 2147483646 h 343"/>
                <a:gd name="T26" fmla="*/ 2147483646 w 378"/>
                <a:gd name="T27" fmla="*/ 2147483646 h 343"/>
                <a:gd name="T28" fmla="*/ 2147483646 w 378"/>
                <a:gd name="T29" fmla="*/ 2147483646 h 343"/>
                <a:gd name="T30" fmla="*/ 2147483646 w 378"/>
                <a:gd name="T31" fmla="*/ 2147483646 h 343"/>
                <a:gd name="T32" fmla="*/ 2147483646 w 378"/>
                <a:gd name="T33" fmla="*/ 2147483646 h 343"/>
                <a:gd name="T34" fmla="*/ 0 w 378"/>
                <a:gd name="T35" fmla="*/ 2147483646 h 343"/>
                <a:gd name="T36" fmla="*/ 2147483646 w 378"/>
                <a:gd name="T37" fmla="*/ 0 h 343"/>
                <a:gd name="T38" fmla="*/ 2147483646 w 378"/>
                <a:gd name="T39" fmla="*/ 0 h 343"/>
                <a:gd name="T40" fmla="*/ 2147483646 w 378"/>
                <a:gd name="T41" fmla="*/ 2147483646 h 343"/>
                <a:gd name="T42" fmla="*/ 2147483646 w 378"/>
                <a:gd name="T43" fmla="*/ 2147483646 h 343"/>
                <a:gd name="T44" fmla="*/ 2147483646 w 378"/>
                <a:gd name="T45" fmla="*/ 2147483646 h 343"/>
                <a:gd name="T46" fmla="*/ 2147483646 w 378"/>
                <a:gd name="T47" fmla="*/ 2147483646 h 343"/>
                <a:gd name="T48" fmla="*/ 2147483646 w 378"/>
                <a:gd name="T49" fmla="*/ 2147483646 h 343"/>
                <a:gd name="T50" fmla="*/ 2147483646 w 378"/>
                <a:gd name="T51" fmla="*/ 2147483646 h 343"/>
                <a:gd name="T52" fmla="*/ 2147483646 w 378"/>
                <a:gd name="T53" fmla="*/ 2147483646 h 34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8" h="343">
                  <a:moveTo>
                    <a:pt x="169" y="250"/>
                  </a:moveTo>
                  <a:lnTo>
                    <a:pt x="135" y="250"/>
                  </a:lnTo>
                  <a:lnTo>
                    <a:pt x="126" y="236"/>
                  </a:lnTo>
                  <a:lnTo>
                    <a:pt x="115" y="250"/>
                  </a:lnTo>
                  <a:lnTo>
                    <a:pt x="86" y="236"/>
                  </a:lnTo>
                  <a:lnTo>
                    <a:pt x="38" y="205"/>
                  </a:lnTo>
                  <a:lnTo>
                    <a:pt x="53" y="202"/>
                  </a:lnTo>
                  <a:lnTo>
                    <a:pt x="65" y="197"/>
                  </a:lnTo>
                  <a:lnTo>
                    <a:pt x="84" y="191"/>
                  </a:lnTo>
                  <a:lnTo>
                    <a:pt x="115" y="169"/>
                  </a:lnTo>
                  <a:lnTo>
                    <a:pt x="137" y="112"/>
                  </a:lnTo>
                  <a:lnTo>
                    <a:pt x="180" y="59"/>
                  </a:lnTo>
                  <a:lnTo>
                    <a:pt x="125" y="98"/>
                  </a:lnTo>
                  <a:lnTo>
                    <a:pt x="96" y="164"/>
                  </a:lnTo>
                  <a:lnTo>
                    <a:pt x="54" y="182"/>
                  </a:lnTo>
                  <a:lnTo>
                    <a:pt x="38" y="180"/>
                  </a:lnTo>
                  <a:lnTo>
                    <a:pt x="36" y="128"/>
                  </a:lnTo>
                  <a:lnTo>
                    <a:pt x="0" y="52"/>
                  </a:lnTo>
                  <a:lnTo>
                    <a:pt x="14" y="0"/>
                  </a:lnTo>
                  <a:lnTo>
                    <a:pt x="378" y="0"/>
                  </a:lnTo>
                  <a:lnTo>
                    <a:pt x="377" y="1"/>
                  </a:lnTo>
                  <a:lnTo>
                    <a:pt x="378" y="1"/>
                  </a:lnTo>
                  <a:lnTo>
                    <a:pt x="374" y="256"/>
                  </a:lnTo>
                  <a:lnTo>
                    <a:pt x="314" y="254"/>
                  </a:lnTo>
                  <a:lnTo>
                    <a:pt x="315" y="343"/>
                  </a:lnTo>
                  <a:lnTo>
                    <a:pt x="162" y="320"/>
                  </a:lnTo>
                  <a:lnTo>
                    <a:pt x="169" y="25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33" name="Freeform 30"/>
            <p:cNvSpPr>
              <a:spLocks/>
            </p:cNvSpPr>
            <p:nvPr/>
          </p:nvSpPr>
          <p:spPr bwMode="auto">
            <a:xfrm>
              <a:off x="6546850" y="5146675"/>
              <a:ext cx="128588" cy="271463"/>
            </a:xfrm>
            <a:custGeom>
              <a:avLst/>
              <a:gdLst>
                <a:gd name="T0" fmla="*/ 2147483646 w 81"/>
                <a:gd name="T1" fmla="*/ 2147483646 h 171"/>
                <a:gd name="T2" fmla="*/ 2147483646 w 81"/>
                <a:gd name="T3" fmla="*/ 2147483646 h 171"/>
                <a:gd name="T4" fmla="*/ 2147483646 w 81"/>
                <a:gd name="T5" fmla="*/ 2147483646 h 171"/>
                <a:gd name="T6" fmla="*/ 2147483646 w 81"/>
                <a:gd name="T7" fmla="*/ 2147483646 h 171"/>
                <a:gd name="T8" fmla="*/ 2147483646 w 81"/>
                <a:gd name="T9" fmla="*/ 2147483646 h 171"/>
                <a:gd name="T10" fmla="*/ 2147483646 w 81"/>
                <a:gd name="T11" fmla="*/ 2147483646 h 171"/>
                <a:gd name="T12" fmla="*/ 2147483646 w 81"/>
                <a:gd name="T13" fmla="*/ 2147483646 h 171"/>
                <a:gd name="T14" fmla="*/ 2147483646 w 81"/>
                <a:gd name="T15" fmla="*/ 2147483646 h 171"/>
                <a:gd name="T16" fmla="*/ 2147483646 w 81"/>
                <a:gd name="T17" fmla="*/ 2147483646 h 171"/>
                <a:gd name="T18" fmla="*/ 2147483646 w 81"/>
                <a:gd name="T19" fmla="*/ 2147483646 h 171"/>
                <a:gd name="T20" fmla="*/ 0 w 81"/>
                <a:gd name="T21" fmla="*/ 2147483646 h 171"/>
                <a:gd name="T22" fmla="*/ 2147483646 w 81"/>
                <a:gd name="T23" fmla="*/ 0 h 1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1" h="171">
                  <a:moveTo>
                    <a:pt x="25" y="1"/>
                  </a:moveTo>
                  <a:lnTo>
                    <a:pt x="31" y="22"/>
                  </a:lnTo>
                  <a:lnTo>
                    <a:pt x="42" y="51"/>
                  </a:lnTo>
                  <a:lnTo>
                    <a:pt x="57" y="70"/>
                  </a:lnTo>
                  <a:lnTo>
                    <a:pt x="67" y="105"/>
                  </a:lnTo>
                  <a:lnTo>
                    <a:pt x="81" y="161"/>
                  </a:lnTo>
                  <a:lnTo>
                    <a:pt x="61" y="171"/>
                  </a:lnTo>
                  <a:lnTo>
                    <a:pt x="54" y="130"/>
                  </a:lnTo>
                  <a:lnTo>
                    <a:pt x="27" y="58"/>
                  </a:lnTo>
                  <a:lnTo>
                    <a:pt x="4" y="30"/>
                  </a:lnTo>
                  <a:lnTo>
                    <a:pt x="0" y="7"/>
                  </a:lnTo>
                  <a:lnTo>
                    <a:pt x="25" y="0"/>
                  </a:lnTo>
                </a:path>
              </a:pathLst>
            </a:custGeom>
            <a:solidFill>
              <a:srgbClr val="FAFD00"/>
            </a:solidFill>
            <a:ln w="12700" cap="rnd" cmpd="sng">
              <a:solidFill>
                <a:srgbClr val="000000"/>
              </a:solidFill>
              <a:prstDash val="solid"/>
              <a:round/>
              <a:headEnd type="none" w="sm" len="sm"/>
              <a:tailEnd type="none" w="sm" len="sm"/>
            </a:ln>
          </p:spPr>
          <p:txBody>
            <a:bodyPr/>
            <a:lstStyle/>
            <a:p>
              <a:endParaRPr lang="en-US" sz="1688" dirty="0"/>
            </a:p>
          </p:txBody>
        </p:sp>
        <p:sp>
          <p:nvSpPr>
            <p:cNvPr id="134" name="Freeform 47"/>
            <p:cNvSpPr>
              <a:spLocks/>
            </p:cNvSpPr>
            <p:nvPr/>
          </p:nvSpPr>
          <p:spPr bwMode="auto">
            <a:xfrm>
              <a:off x="6096000" y="4343400"/>
              <a:ext cx="566738" cy="550863"/>
            </a:xfrm>
            <a:custGeom>
              <a:avLst/>
              <a:gdLst>
                <a:gd name="T0" fmla="*/ 2147483646 w 357"/>
                <a:gd name="T1" fmla="*/ 2147483646 h 347"/>
                <a:gd name="T2" fmla="*/ 2147483646 w 357"/>
                <a:gd name="T3" fmla="*/ 2147483646 h 347"/>
                <a:gd name="T4" fmla="*/ 0 w 357"/>
                <a:gd name="T5" fmla="*/ 0 h 347"/>
                <a:gd name="T6" fmla="*/ 2147483646 w 357"/>
                <a:gd name="T7" fmla="*/ 2147483646 h 347"/>
                <a:gd name="T8" fmla="*/ 2147483646 w 357"/>
                <a:gd name="T9" fmla="*/ 2147483646 h 347"/>
                <a:gd name="T10" fmla="*/ 2147483646 w 357"/>
                <a:gd name="T11" fmla="*/ 2147483646 h 347"/>
                <a:gd name="T12" fmla="*/ 2147483646 w 357"/>
                <a:gd name="T13" fmla="*/ 2147483646 h 347"/>
                <a:gd name="T14" fmla="*/ 2147483646 w 357"/>
                <a:gd name="T15" fmla="*/ 2147483646 h 347"/>
                <a:gd name="T16" fmla="*/ 2147483646 w 357"/>
                <a:gd name="T17" fmla="*/ 2147483646 h 347"/>
                <a:gd name="T18" fmla="*/ 2147483646 w 357"/>
                <a:gd name="T19" fmla="*/ 2147483646 h 347"/>
                <a:gd name="T20" fmla="*/ 2147483646 w 357"/>
                <a:gd name="T21" fmla="*/ 2147483646 h 347"/>
                <a:gd name="T22" fmla="*/ 2147483646 w 357"/>
                <a:gd name="T23" fmla="*/ 2147483646 h 347"/>
                <a:gd name="T24" fmla="*/ 2147483646 w 357"/>
                <a:gd name="T25" fmla="*/ 2147483646 h 347"/>
                <a:gd name="T26" fmla="*/ 2147483646 w 357"/>
                <a:gd name="T27" fmla="*/ 2147483646 h 3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57" h="347">
                  <a:moveTo>
                    <a:pt x="12" y="93"/>
                  </a:moveTo>
                  <a:lnTo>
                    <a:pt x="6" y="50"/>
                  </a:lnTo>
                  <a:lnTo>
                    <a:pt x="0" y="0"/>
                  </a:lnTo>
                  <a:lnTo>
                    <a:pt x="219" y="1"/>
                  </a:lnTo>
                  <a:lnTo>
                    <a:pt x="219" y="133"/>
                  </a:lnTo>
                  <a:lnTo>
                    <a:pt x="357" y="131"/>
                  </a:lnTo>
                  <a:lnTo>
                    <a:pt x="356" y="281"/>
                  </a:lnTo>
                  <a:lnTo>
                    <a:pt x="218" y="279"/>
                  </a:lnTo>
                  <a:lnTo>
                    <a:pt x="224" y="347"/>
                  </a:lnTo>
                  <a:lnTo>
                    <a:pt x="126" y="347"/>
                  </a:lnTo>
                  <a:lnTo>
                    <a:pt x="71" y="242"/>
                  </a:lnTo>
                  <a:lnTo>
                    <a:pt x="66" y="198"/>
                  </a:lnTo>
                  <a:lnTo>
                    <a:pt x="24" y="149"/>
                  </a:lnTo>
                  <a:lnTo>
                    <a:pt x="12" y="98"/>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35" name="Rectangle 73"/>
            <p:cNvSpPr>
              <a:spLocks noChangeArrowheads="1"/>
            </p:cNvSpPr>
            <p:nvPr/>
          </p:nvSpPr>
          <p:spPr bwMode="auto">
            <a:xfrm>
              <a:off x="7235825" y="5110163"/>
              <a:ext cx="765175" cy="284162"/>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eaLnBrk="1" hangingPunct="1">
                <a:lnSpc>
                  <a:spcPct val="88000"/>
                </a:lnSpc>
              </a:pPr>
              <a:endParaRPr lang="en-US" altLang="en-US" sz="1313" dirty="0"/>
            </a:p>
          </p:txBody>
        </p:sp>
        <p:sp>
          <p:nvSpPr>
            <p:cNvPr id="136" name="Rectangle 132"/>
            <p:cNvSpPr>
              <a:spLocks noChangeArrowheads="1"/>
            </p:cNvSpPr>
            <p:nvPr/>
          </p:nvSpPr>
          <p:spPr bwMode="auto">
            <a:xfrm>
              <a:off x="6172200" y="4572000"/>
              <a:ext cx="5207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Sarasota</a:t>
              </a:r>
            </a:p>
          </p:txBody>
        </p:sp>
        <p:sp>
          <p:nvSpPr>
            <p:cNvPr id="137" name="Rectangle 134"/>
            <p:cNvSpPr>
              <a:spLocks noChangeArrowheads="1"/>
            </p:cNvSpPr>
            <p:nvPr/>
          </p:nvSpPr>
          <p:spPr bwMode="auto">
            <a:xfrm>
              <a:off x="6705600" y="4495800"/>
              <a:ext cx="4572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DeSoto</a:t>
              </a:r>
            </a:p>
          </p:txBody>
        </p:sp>
        <p:sp>
          <p:nvSpPr>
            <p:cNvPr id="138" name="Rectangle 136"/>
            <p:cNvSpPr>
              <a:spLocks noChangeArrowheads="1"/>
            </p:cNvSpPr>
            <p:nvPr/>
          </p:nvSpPr>
          <p:spPr bwMode="auto">
            <a:xfrm>
              <a:off x="6705600" y="4876800"/>
              <a:ext cx="50800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Charlotte</a:t>
              </a:r>
            </a:p>
          </p:txBody>
        </p:sp>
        <p:sp>
          <p:nvSpPr>
            <p:cNvPr id="139" name="Rectangle 137"/>
            <p:cNvSpPr>
              <a:spLocks noChangeArrowheads="1"/>
            </p:cNvSpPr>
            <p:nvPr/>
          </p:nvSpPr>
          <p:spPr bwMode="auto">
            <a:xfrm>
              <a:off x="6858000" y="5257800"/>
              <a:ext cx="3238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Lee</a:t>
              </a:r>
            </a:p>
          </p:txBody>
        </p:sp>
        <p:sp>
          <p:nvSpPr>
            <p:cNvPr id="140" name="Rectangle 139"/>
            <p:cNvSpPr>
              <a:spLocks noChangeArrowheads="1"/>
            </p:cNvSpPr>
            <p:nvPr/>
          </p:nvSpPr>
          <p:spPr bwMode="auto">
            <a:xfrm>
              <a:off x="7467600" y="5257800"/>
              <a:ext cx="457200" cy="174625"/>
            </a:xfrm>
            <a:prstGeom prst="rect">
              <a:avLst/>
            </a:prstGeom>
            <a:noFill/>
            <a:ln>
              <a:noFill/>
            </a:ln>
            <a:effectLst/>
            <a:extLst>
              <a:ext uri="{909E8E84-426E-40DD-AFC4-6F175D3DCCD1}">
                <a14:hiddenFill xmlns:a14="http://schemas.microsoft.com/office/drawing/2010/main">
                  <a:solidFill>
                    <a:srgbClr val="FC012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Hendry</a:t>
              </a:r>
            </a:p>
          </p:txBody>
        </p:sp>
        <p:sp>
          <p:nvSpPr>
            <p:cNvPr id="141" name="Rectangle 140"/>
            <p:cNvSpPr>
              <a:spLocks noChangeArrowheads="1"/>
            </p:cNvSpPr>
            <p:nvPr/>
          </p:nvSpPr>
          <p:spPr bwMode="auto">
            <a:xfrm>
              <a:off x="7194550" y="5768975"/>
              <a:ext cx="407988"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Collier</a:t>
              </a:r>
            </a:p>
          </p:txBody>
        </p:sp>
        <p:sp>
          <p:nvSpPr>
            <p:cNvPr id="142" name="Freeform 173"/>
            <p:cNvSpPr>
              <a:spLocks/>
            </p:cNvSpPr>
            <p:nvPr/>
          </p:nvSpPr>
          <p:spPr bwMode="auto">
            <a:xfrm>
              <a:off x="7242175" y="5100638"/>
              <a:ext cx="673100" cy="4762"/>
            </a:xfrm>
            <a:custGeom>
              <a:avLst/>
              <a:gdLst>
                <a:gd name="T0" fmla="*/ 0 w 424"/>
                <a:gd name="T1" fmla="*/ 2147483646 h 3"/>
                <a:gd name="T2" fmla="*/ 2147483646 w 424"/>
                <a:gd name="T3" fmla="*/ 0 h 3"/>
                <a:gd name="T4" fmla="*/ 0 60000 65536"/>
                <a:gd name="T5" fmla="*/ 0 60000 65536"/>
              </a:gdLst>
              <a:ahLst/>
              <a:cxnLst>
                <a:cxn ang="T4">
                  <a:pos x="T0" y="T1"/>
                </a:cxn>
                <a:cxn ang="T5">
                  <a:pos x="T2" y="T3"/>
                </a:cxn>
              </a:cxnLst>
              <a:rect l="0" t="0" r="r" b="b"/>
              <a:pathLst>
                <a:path w="424" h="3">
                  <a:moveTo>
                    <a:pt x="0" y="3"/>
                  </a:moveTo>
                  <a:lnTo>
                    <a:pt x="424" y="0"/>
                  </a:lnTo>
                </a:path>
              </a:pathLst>
            </a:custGeom>
            <a:noFill/>
            <a:ln w="12699">
              <a:solidFill>
                <a:schemeClr val="tx1"/>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88" dirty="0"/>
            </a:p>
          </p:txBody>
        </p:sp>
        <p:sp>
          <p:nvSpPr>
            <p:cNvPr id="143" name="Rectangle 145" descr="5%"/>
            <p:cNvSpPr>
              <a:spLocks noChangeArrowheads="1"/>
            </p:cNvSpPr>
            <p:nvPr/>
          </p:nvSpPr>
          <p:spPr bwMode="auto">
            <a:xfrm>
              <a:off x="8229600" y="5768975"/>
              <a:ext cx="493713" cy="176144"/>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Broward</a:t>
              </a:r>
            </a:p>
          </p:txBody>
        </p:sp>
        <p:sp>
          <p:nvSpPr>
            <p:cNvPr id="144" name="Freeform 41"/>
            <p:cNvSpPr>
              <a:spLocks/>
            </p:cNvSpPr>
            <p:nvPr/>
          </p:nvSpPr>
          <p:spPr bwMode="auto">
            <a:xfrm>
              <a:off x="8001000" y="4860925"/>
              <a:ext cx="989013" cy="790575"/>
            </a:xfrm>
            <a:custGeom>
              <a:avLst/>
              <a:gdLst>
                <a:gd name="T0" fmla="*/ 2147483646 w 623"/>
                <a:gd name="T1" fmla="*/ 2147483646 h 498"/>
                <a:gd name="T2" fmla="*/ 2147483646 w 623"/>
                <a:gd name="T3" fmla="*/ 2147483646 h 498"/>
                <a:gd name="T4" fmla="*/ 2147483646 w 623"/>
                <a:gd name="T5" fmla="*/ 2147483646 h 498"/>
                <a:gd name="T6" fmla="*/ 0 w 623"/>
                <a:gd name="T7" fmla="*/ 2147483646 h 498"/>
                <a:gd name="T8" fmla="*/ 0 w 623"/>
                <a:gd name="T9" fmla="*/ 2147483646 h 498"/>
                <a:gd name="T10" fmla="*/ 2147483646 w 623"/>
                <a:gd name="T11" fmla="*/ 2147483646 h 498"/>
                <a:gd name="T12" fmla="*/ 2147483646 w 623"/>
                <a:gd name="T13" fmla="*/ 2147483646 h 498"/>
                <a:gd name="T14" fmla="*/ 2147483646 w 623"/>
                <a:gd name="T15" fmla="*/ 2147483646 h 498"/>
                <a:gd name="T16" fmla="*/ 2147483646 w 623"/>
                <a:gd name="T17" fmla="*/ 2147483646 h 498"/>
                <a:gd name="T18" fmla="*/ 2147483646 w 623"/>
                <a:gd name="T19" fmla="*/ 2147483646 h 498"/>
                <a:gd name="T20" fmla="*/ 2147483646 w 623"/>
                <a:gd name="T21" fmla="*/ 2147483646 h 498"/>
                <a:gd name="T22" fmla="*/ 2147483646 w 623"/>
                <a:gd name="T23" fmla="*/ 2147483646 h 498"/>
                <a:gd name="T24" fmla="*/ 2147483646 w 623"/>
                <a:gd name="T25" fmla="*/ 0 h 498"/>
                <a:gd name="T26" fmla="*/ 2147483646 w 623"/>
                <a:gd name="T27" fmla="*/ 0 h 498"/>
                <a:gd name="T28" fmla="*/ 2147483646 w 623"/>
                <a:gd name="T29" fmla="*/ 2147483646 h 4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23" h="498">
                  <a:moveTo>
                    <a:pt x="623" y="150"/>
                  </a:moveTo>
                  <a:lnTo>
                    <a:pt x="623" y="309"/>
                  </a:lnTo>
                  <a:lnTo>
                    <a:pt x="589" y="498"/>
                  </a:lnTo>
                  <a:lnTo>
                    <a:pt x="0" y="484"/>
                  </a:lnTo>
                  <a:lnTo>
                    <a:pt x="0" y="194"/>
                  </a:lnTo>
                  <a:lnTo>
                    <a:pt x="43" y="221"/>
                  </a:lnTo>
                  <a:lnTo>
                    <a:pt x="122" y="221"/>
                  </a:lnTo>
                  <a:lnTo>
                    <a:pt x="150" y="180"/>
                  </a:lnTo>
                  <a:lnTo>
                    <a:pt x="141" y="150"/>
                  </a:lnTo>
                  <a:lnTo>
                    <a:pt x="194" y="82"/>
                  </a:lnTo>
                  <a:lnTo>
                    <a:pt x="185" y="9"/>
                  </a:lnTo>
                  <a:lnTo>
                    <a:pt x="534" y="10"/>
                  </a:lnTo>
                  <a:lnTo>
                    <a:pt x="546" y="0"/>
                  </a:lnTo>
                  <a:lnTo>
                    <a:pt x="579" y="0"/>
                  </a:lnTo>
                  <a:lnTo>
                    <a:pt x="623" y="150"/>
                  </a:lnTo>
                </a:path>
              </a:pathLst>
            </a:custGeom>
            <a:solidFill>
              <a:srgbClr val="FFFF99"/>
            </a:solidFill>
            <a:ln w="12700" cap="rnd" cmpd="sng">
              <a:solidFill>
                <a:srgbClr val="000000"/>
              </a:solidFill>
              <a:prstDash val="solid"/>
              <a:round/>
              <a:headEnd type="none" w="sm" len="sm"/>
              <a:tailEnd type="none" w="sm" len="sm"/>
            </a:ln>
          </p:spPr>
          <p:txBody>
            <a:bodyPr/>
            <a:lstStyle/>
            <a:p>
              <a:endParaRPr lang="en-US" sz="1688" dirty="0"/>
            </a:p>
          </p:txBody>
        </p:sp>
        <p:sp>
          <p:nvSpPr>
            <p:cNvPr id="145" name="Rectangle 226" descr="5%"/>
            <p:cNvSpPr>
              <a:spLocks noChangeArrowheads="1"/>
            </p:cNvSpPr>
            <p:nvPr/>
          </p:nvSpPr>
          <p:spPr bwMode="auto">
            <a:xfrm>
              <a:off x="8229600" y="5181600"/>
              <a:ext cx="692150"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Palm Beach </a:t>
              </a:r>
            </a:p>
          </p:txBody>
        </p:sp>
        <p:sp>
          <p:nvSpPr>
            <p:cNvPr id="146" name="Freeform 13"/>
            <p:cNvSpPr>
              <a:spLocks/>
            </p:cNvSpPr>
            <p:nvPr/>
          </p:nvSpPr>
          <p:spPr bwMode="auto">
            <a:xfrm>
              <a:off x="381000" y="131763"/>
              <a:ext cx="608013" cy="866775"/>
            </a:xfrm>
            <a:custGeom>
              <a:avLst/>
              <a:gdLst>
                <a:gd name="T0" fmla="*/ 2147483646 w 383"/>
                <a:gd name="T1" fmla="*/ 2147483646 h 546"/>
                <a:gd name="T2" fmla="*/ 2147483646 w 383"/>
                <a:gd name="T3" fmla="*/ 2147483646 h 546"/>
                <a:gd name="T4" fmla="*/ 2147483646 w 383"/>
                <a:gd name="T5" fmla="*/ 2147483646 h 546"/>
                <a:gd name="T6" fmla="*/ 2147483646 w 383"/>
                <a:gd name="T7" fmla="*/ 2147483646 h 546"/>
                <a:gd name="T8" fmla="*/ 2147483646 w 383"/>
                <a:gd name="T9" fmla="*/ 2147483646 h 546"/>
                <a:gd name="T10" fmla="*/ 2147483646 w 383"/>
                <a:gd name="T11" fmla="*/ 2147483646 h 546"/>
                <a:gd name="T12" fmla="*/ 2147483646 w 383"/>
                <a:gd name="T13" fmla="*/ 2147483646 h 546"/>
                <a:gd name="T14" fmla="*/ 2147483646 w 383"/>
                <a:gd name="T15" fmla="*/ 2147483646 h 546"/>
                <a:gd name="T16" fmla="*/ 2147483646 w 383"/>
                <a:gd name="T17" fmla="*/ 2147483646 h 546"/>
                <a:gd name="T18" fmla="*/ 2147483646 w 383"/>
                <a:gd name="T19" fmla="*/ 2147483646 h 546"/>
                <a:gd name="T20" fmla="*/ 2147483646 w 383"/>
                <a:gd name="T21" fmla="*/ 2147483646 h 546"/>
                <a:gd name="T22" fmla="*/ 2147483646 w 383"/>
                <a:gd name="T23" fmla="*/ 2147483646 h 546"/>
                <a:gd name="T24" fmla="*/ 2147483646 w 383"/>
                <a:gd name="T25" fmla="*/ 2147483646 h 546"/>
                <a:gd name="T26" fmla="*/ 2147483646 w 383"/>
                <a:gd name="T27" fmla="*/ 2147483646 h 546"/>
                <a:gd name="T28" fmla="*/ 2147483646 w 383"/>
                <a:gd name="T29" fmla="*/ 2147483646 h 546"/>
                <a:gd name="T30" fmla="*/ 2147483646 w 383"/>
                <a:gd name="T31" fmla="*/ 2147483646 h 546"/>
                <a:gd name="T32" fmla="*/ 2147483646 w 383"/>
                <a:gd name="T33" fmla="*/ 2147483646 h 546"/>
                <a:gd name="T34" fmla="*/ 2147483646 w 383"/>
                <a:gd name="T35" fmla="*/ 2147483646 h 546"/>
                <a:gd name="T36" fmla="*/ 2147483646 w 383"/>
                <a:gd name="T37" fmla="*/ 2147483646 h 546"/>
                <a:gd name="T38" fmla="*/ 2147483646 w 383"/>
                <a:gd name="T39" fmla="*/ 2147483646 h 546"/>
                <a:gd name="T40" fmla="*/ 0 w 383"/>
                <a:gd name="T41" fmla="*/ 2147483646 h 546"/>
                <a:gd name="T42" fmla="*/ 2147483646 w 383"/>
                <a:gd name="T43" fmla="*/ 2147483646 h 546"/>
                <a:gd name="T44" fmla="*/ 2147483646 w 383"/>
                <a:gd name="T45" fmla="*/ 0 h 546"/>
                <a:gd name="T46" fmla="*/ 2147483646 w 383"/>
                <a:gd name="T47" fmla="*/ 0 h 546"/>
                <a:gd name="T48" fmla="*/ 2147483646 w 383"/>
                <a:gd name="T49" fmla="*/ 2147483646 h 546"/>
                <a:gd name="T50" fmla="*/ 2147483646 w 383"/>
                <a:gd name="T51" fmla="*/ 2147483646 h 546"/>
                <a:gd name="T52" fmla="*/ 2147483646 w 383"/>
                <a:gd name="T53" fmla="*/ 2147483646 h 546"/>
                <a:gd name="T54" fmla="*/ 2147483646 w 383"/>
                <a:gd name="T55" fmla="*/ 2147483646 h 546"/>
                <a:gd name="T56" fmla="*/ 2147483646 w 383"/>
                <a:gd name="T57" fmla="*/ 2147483646 h 546"/>
                <a:gd name="T58" fmla="*/ 2147483646 w 383"/>
                <a:gd name="T59" fmla="*/ 2147483646 h 546"/>
                <a:gd name="T60" fmla="*/ 2147483646 w 383"/>
                <a:gd name="T61" fmla="*/ 2147483646 h 546"/>
                <a:gd name="T62" fmla="*/ 2147483646 w 383"/>
                <a:gd name="T63" fmla="*/ 2147483646 h 546"/>
                <a:gd name="T64" fmla="*/ 2147483646 w 383"/>
                <a:gd name="T65" fmla="*/ 2147483646 h 5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83" h="546">
                  <a:moveTo>
                    <a:pt x="357" y="354"/>
                  </a:moveTo>
                  <a:lnTo>
                    <a:pt x="360" y="375"/>
                  </a:lnTo>
                  <a:lnTo>
                    <a:pt x="371" y="397"/>
                  </a:lnTo>
                  <a:lnTo>
                    <a:pt x="356" y="425"/>
                  </a:lnTo>
                  <a:lnTo>
                    <a:pt x="273" y="465"/>
                  </a:lnTo>
                  <a:lnTo>
                    <a:pt x="287" y="486"/>
                  </a:lnTo>
                  <a:lnTo>
                    <a:pt x="224" y="517"/>
                  </a:lnTo>
                  <a:lnTo>
                    <a:pt x="90" y="546"/>
                  </a:lnTo>
                  <a:lnTo>
                    <a:pt x="90" y="529"/>
                  </a:lnTo>
                  <a:lnTo>
                    <a:pt x="140" y="511"/>
                  </a:lnTo>
                  <a:lnTo>
                    <a:pt x="155" y="489"/>
                  </a:lnTo>
                  <a:lnTo>
                    <a:pt x="158" y="459"/>
                  </a:lnTo>
                  <a:lnTo>
                    <a:pt x="165" y="440"/>
                  </a:lnTo>
                  <a:lnTo>
                    <a:pt x="180" y="414"/>
                  </a:lnTo>
                  <a:lnTo>
                    <a:pt x="182" y="397"/>
                  </a:lnTo>
                  <a:lnTo>
                    <a:pt x="154" y="370"/>
                  </a:lnTo>
                  <a:lnTo>
                    <a:pt x="193" y="290"/>
                  </a:lnTo>
                  <a:lnTo>
                    <a:pt x="180" y="245"/>
                  </a:lnTo>
                  <a:lnTo>
                    <a:pt x="96" y="190"/>
                  </a:lnTo>
                  <a:lnTo>
                    <a:pt x="21" y="135"/>
                  </a:lnTo>
                  <a:lnTo>
                    <a:pt x="0" y="101"/>
                  </a:lnTo>
                  <a:lnTo>
                    <a:pt x="47" y="20"/>
                  </a:lnTo>
                  <a:lnTo>
                    <a:pt x="36" y="0"/>
                  </a:lnTo>
                  <a:lnTo>
                    <a:pt x="383" y="0"/>
                  </a:lnTo>
                  <a:lnTo>
                    <a:pt x="287" y="55"/>
                  </a:lnTo>
                  <a:lnTo>
                    <a:pt x="287" y="79"/>
                  </a:lnTo>
                  <a:lnTo>
                    <a:pt x="261" y="111"/>
                  </a:lnTo>
                  <a:lnTo>
                    <a:pt x="277" y="135"/>
                  </a:lnTo>
                  <a:lnTo>
                    <a:pt x="261" y="200"/>
                  </a:lnTo>
                  <a:lnTo>
                    <a:pt x="287" y="214"/>
                  </a:lnTo>
                  <a:lnTo>
                    <a:pt x="299" y="281"/>
                  </a:lnTo>
                  <a:lnTo>
                    <a:pt x="356" y="334"/>
                  </a:lnTo>
                  <a:lnTo>
                    <a:pt x="354" y="348"/>
                  </a:lnTo>
                </a:path>
              </a:pathLst>
            </a:custGeom>
            <a:solidFill>
              <a:srgbClr val="FFFF99"/>
            </a:solidFill>
            <a:ln w="12700" cap="rnd" cmpd="sng">
              <a:solidFill>
                <a:schemeClr val="tx1"/>
              </a:solidFill>
              <a:prstDash val="solid"/>
              <a:round/>
              <a:headEnd type="none" w="sm" len="sm"/>
              <a:tailEnd type="none" w="sm" len="sm"/>
            </a:ln>
          </p:spPr>
          <p:txBody>
            <a:bodyPr/>
            <a:lstStyle/>
            <a:p>
              <a:endParaRPr lang="en-US" sz="1688" dirty="0"/>
            </a:p>
          </p:txBody>
        </p:sp>
        <p:sp>
          <p:nvSpPr>
            <p:cNvPr id="147" name="Rectangle 240" descr="5%"/>
            <p:cNvSpPr>
              <a:spLocks noChangeArrowheads="1"/>
            </p:cNvSpPr>
            <p:nvPr/>
          </p:nvSpPr>
          <p:spPr bwMode="auto">
            <a:xfrm>
              <a:off x="361950" y="179388"/>
              <a:ext cx="533400" cy="174625"/>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Escambia</a:t>
              </a:r>
            </a:p>
          </p:txBody>
        </p:sp>
        <p:sp>
          <p:nvSpPr>
            <p:cNvPr id="148" name="Rectangle 241"/>
            <p:cNvSpPr>
              <a:spLocks noChangeArrowheads="1"/>
            </p:cNvSpPr>
            <p:nvPr/>
          </p:nvSpPr>
          <p:spPr bwMode="auto">
            <a:xfrm>
              <a:off x="7531100" y="2308225"/>
              <a:ext cx="536574" cy="20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Volusia</a:t>
              </a:r>
            </a:p>
          </p:txBody>
        </p:sp>
        <p:sp>
          <p:nvSpPr>
            <p:cNvPr id="149" name="Rectangle 247"/>
            <p:cNvSpPr>
              <a:spLocks noChangeArrowheads="1"/>
            </p:cNvSpPr>
            <p:nvPr/>
          </p:nvSpPr>
          <p:spPr bwMode="auto">
            <a:xfrm>
              <a:off x="4323462" y="694479"/>
              <a:ext cx="552450"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Jefferson</a:t>
              </a:r>
            </a:p>
          </p:txBody>
        </p:sp>
        <p:sp>
          <p:nvSpPr>
            <p:cNvPr id="150" name="Rectangle 250"/>
            <p:cNvSpPr>
              <a:spLocks noChangeArrowheads="1"/>
            </p:cNvSpPr>
            <p:nvPr/>
          </p:nvSpPr>
          <p:spPr bwMode="auto">
            <a:xfrm rot="2460000">
              <a:off x="5699125" y="3724275"/>
              <a:ext cx="473075" cy="17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320" tIns="43161" rIns="86320" bIns="43161">
              <a:spAutoFit/>
            </a:bodyPr>
            <a:lstStyle>
              <a:lvl1pPr>
                <a:defRPr sz="1400">
                  <a:solidFill>
                    <a:srgbClr val="FAFD00"/>
                  </a:solidFill>
                  <a:latin typeface="Times New Roman" panose="02020603050405020304" pitchFamily="18" charset="0"/>
                </a:defRPr>
              </a:lvl1pPr>
              <a:lvl2pPr marL="742950" indent="-285750">
                <a:defRPr sz="1400">
                  <a:solidFill>
                    <a:srgbClr val="FAFD00"/>
                  </a:solidFill>
                  <a:latin typeface="Times New Roman" panose="02020603050405020304" pitchFamily="18" charset="0"/>
                </a:defRPr>
              </a:lvl2pPr>
              <a:lvl3pPr marL="1143000" indent="-228600">
                <a:defRPr sz="1400">
                  <a:solidFill>
                    <a:srgbClr val="FAFD00"/>
                  </a:solidFill>
                  <a:latin typeface="Times New Roman" panose="02020603050405020304" pitchFamily="18" charset="0"/>
                </a:defRPr>
              </a:lvl3pPr>
              <a:lvl4pPr marL="1600200" indent="-228600">
                <a:defRPr sz="1400">
                  <a:solidFill>
                    <a:srgbClr val="FAFD00"/>
                  </a:solidFill>
                  <a:latin typeface="Times New Roman" panose="02020603050405020304" pitchFamily="18" charset="0"/>
                </a:defRPr>
              </a:lvl4pPr>
              <a:lvl5pPr marL="2057400" indent="-228600">
                <a:defRPr sz="14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14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14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14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1400">
                  <a:solidFill>
                    <a:srgbClr val="FAFD00"/>
                  </a:solidFill>
                  <a:latin typeface="Times New Roman" panose="02020603050405020304" pitchFamily="18" charset="0"/>
                </a:defRPr>
              </a:lvl9pPr>
            </a:lstStyle>
            <a:p>
              <a:pPr>
                <a:lnSpc>
                  <a:spcPct val="90000"/>
                </a:lnSpc>
                <a:spcBef>
                  <a:spcPct val="50000"/>
                </a:spcBef>
              </a:pPr>
              <a:r>
                <a:rPr lang="en-US" altLang="en-US" sz="563" dirty="0">
                  <a:solidFill>
                    <a:schemeClr val="tx1"/>
                  </a:solidFill>
                  <a:latin typeface="Arial" panose="020B0604020202020204" pitchFamily="34" charset="0"/>
                </a:rPr>
                <a:t>Pinellas</a:t>
              </a:r>
            </a:p>
          </p:txBody>
        </p:sp>
      </p:grpSp>
      <p:graphicFrame>
        <p:nvGraphicFramePr>
          <p:cNvPr id="151" name="Table 150"/>
          <p:cNvGraphicFramePr>
            <a:graphicFrameLocks noGrp="1"/>
          </p:cNvGraphicFramePr>
          <p:nvPr>
            <p:extLst>
              <p:ext uri="{D42A27DB-BD31-4B8C-83A1-F6EECF244321}">
                <p14:modId xmlns:p14="http://schemas.microsoft.com/office/powerpoint/2010/main" val="3672108249"/>
              </p:ext>
            </p:extLst>
          </p:nvPr>
        </p:nvGraphicFramePr>
        <p:xfrm>
          <a:off x="1289368" y="3474049"/>
          <a:ext cx="3740051" cy="1040578"/>
        </p:xfrm>
        <a:graphic>
          <a:graphicData uri="http://schemas.openxmlformats.org/drawingml/2006/table">
            <a:tbl>
              <a:tblPr firstRow="1" bandRow="1">
                <a:tableStyleId>{00A15C55-8517-42AA-B614-E9B94910E393}</a:tableStyleId>
              </a:tblPr>
              <a:tblGrid>
                <a:gridCol w="596175">
                  <a:extLst>
                    <a:ext uri="{9D8B030D-6E8A-4147-A177-3AD203B41FA5}">
                      <a16:colId xmlns:a16="http://schemas.microsoft.com/office/drawing/2014/main" val="20000"/>
                    </a:ext>
                  </a:extLst>
                </a:gridCol>
                <a:gridCol w="3143876">
                  <a:extLst>
                    <a:ext uri="{9D8B030D-6E8A-4147-A177-3AD203B41FA5}">
                      <a16:colId xmlns:a16="http://schemas.microsoft.com/office/drawing/2014/main" val="20001"/>
                    </a:ext>
                  </a:extLst>
                </a:gridCol>
              </a:tblGrid>
              <a:tr h="343097">
                <a:tc gridSpan="2">
                  <a:txBody>
                    <a:bodyPr/>
                    <a:lstStyle/>
                    <a:p>
                      <a:r>
                        <a:rPr lang="en-US" sz="1700" u="sng" dirty="0">
                          <a:solidFill>
                            <a:schemeClr val="tx1"/>
                          </a:solidFill>
                        </a:rPr>
                        <a:t>Voting Systems by Vendor</a:t>
                      </a:r>
                    </a:p>
                  </a:txBody>
                  <a:tcPr marL="85742" marR="85742" marT="42887" marB="42887">
                    <a:noFill/>
                  </a:tcPr>
                </a:tc>
                <a:tc hMerge="1">
                  <a:txBody>
                    <a:bodyPr/>
                    <a:lstStyle/>
                    <a:p>
                      <a:endParaRPr lang="en-US" dirty="0"/>
                    </a:p>
                  </a:txBody>
                  <a:tcPr/>
                </a:tc>
                <a:extLst>
                  <a:ext uri="{0D108BD9-81ED-4DB2-BD59-A6C34878D82A}">
                    <a16:rowId xmlns:a16="http://schemas.microsoft.com/office/drawing/2014/main" val="10000"/>
                  </a:ext>
                </a:extLst>
              </a:tr>
              <a:tr h="347862">
                <a:tc>
                  <a:txBody>
                    <a:bodyPr/>
                    <a:lstStyle/>
                    <a:p>
                      <a:r>
                        <a:rPr lang="en-US" sz="1700" dirty="0">
                          <a:solidFill>
                            <a:schemeClr val="tx1"/>
                          </a:solidFill>
                        </a:rPr>
                        <a:t>18</a:t>
                      </a:r>
                    </a:p>
                  </a:txBody>
                  <a:tcPr marL="85742" marR="85742" marT="42887" marB="42887">
                    <a:solidFill>
                      <a:srgbClr val="99D359"/>
                    </a:solidFill>
                  </a:tcPr>
                </a:tc>
                <a:tc>
                  <a:txBody>
                    <a:bodyPr/>
                    <a:lstStyle/>
                    <a:p>
                      <a:r>
                        <a:rPr lang="en-US" sz="1700" dirty="0">
                          <a:solidFill>
                            <a:schemeClr val="tx1"/>
                          </a:solidFill>
                        </a:rPr>
                        <a:t>Dominion –</a:t>
                      </a:r>
                      <a:r>
                        <a:rPr lang="en-US" sz="1700" baseline="0" dirty="0">
                          <a:solidFill>
                            <a:schemeClr val="tx1"/>
                          </a:solidFill>
                        </a:rPr>
                        <a:t> Democracy Suite</a:t>
                      </a:r>
                      <a:endParaRPr lang="en-US" sz="1700" dirty="0">
                        <a:solidFill>
                          <a:schemeClr val="tx1"/>
                        </a:solidFill>
                      </a:endParaRPr>
                    </a:p>
                  </a:txBody>
                  <a:tcPr marL="85742" marR="85742" marT="42887" marB="42887">
                    <a:noFill/>
                  </a:tcPr>
                </a:tc>
                <a:extLst>
                  <a:ext uri="{0D108BD9-81ED-4DB2-BD59-A6C34878D82A}">
                    <a16:rowId xmlns:a16="http://schemas.microsoft.com/office/drawing/2014/main" val="10001"/>
                  </a:ext>
                </a:extLst>
              </a:tr>
              <a:tr h="347862">
                <a:tc>
                  <a:txBody>
                    <a:bodyPr/>
                    <a:lstStyle/>
                    <a:p>
                      <a:r>
                        <a:rPr lang="en-US" sz="1700" dirty="0">
                          <a:solidFill>
                            <a:schemeClr val="tx1"/>
                          </a:solidFill>
                        </a:rPr>
                        <a:t>49</a:t>
                      </a:r>
                    </a:p>
                  </a:txBody>
                  <a:tcPr marL="85742" marR="85742" marT="42887" marB="42887">
                    <a:solidFill>
                      <a:srgbClr val="FFFF99"/>
                    </a:solidFill>
                  </a:tcPr>
                </a:tc>
                <a:tc>
                  <a:txBody>
                    <a:bodyPr/>
                    <a:lstStyle/>
                    <a:p>
                      <a:r>
                        <a:rPr lang="en-US" sz="1700" dirty="0">
                          <a:solidFill>
                            <a:schemeClr val="tx1"/>
                          </a:solidFill>
                        </a:rPr>
                        <a:t>ES&amp;S – EVS</a:t>
                      </a:r>
                    </a:p>
                  </a:txBody>
                  <a:tcPr marL="85742" marR="85742" marT="42887" marB="42887">
                    <a:noFill/>
                  </a:tcPr>
                </a:tc>
                <a:extLst>
                  <a:ext uri="{0D108BD9-81ED-4DB2-BD59-A6C34878D82A}">
                    <a16:rowId xmlns:a16="http://schemas.microsoft.com/office/drawing/2014/main" val="10002"/>
                  </a:ext>
                </a:extLst>
              </a:tr>
            </a:tbl>
          </a:graphicData>
        </a:graphic>
      </p:graphicFrame>
      <p:sp>
        <p:nvSpPr>
          <p:cNvPr id="152" name="Title 1"/>
          <p:cNvSpPr txBox="1">
            <a:spLocks/>
          </p:cNvSpPr>
          <p:nvPr/>
        </p:nvSpPr>
        <p:spPr bwMode="auto">
          <a:xfrm>
            <a:off x="152399" y="33214"/>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0" cap="none" spc="0" normalizeH="0" baseline="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rPr>
              <a:t>Florida Certified</a:t>
            </a:r>
            <a:r>
              <a:rPr kumimoji="0" lang="en-US" sz="4800" b="1" i="0" u="none" strike="noStrike" kern="0" cap="none" spc="0" normalizeH="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rPr>
              <a:t> Voting Systems</a:t>
            </a:r>
            <a:endParaRPr kumimoji="0" lang="en-US" sz="4800" b="1" i="0" u="none" strike="noStrike" kern="0" cap="none" spc="0" normalizeH="0" baseline="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499551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11</a:t>
            </a:fld>
            <a:endParaRPr lang="en-US" dirty="0"/>
          </a:p>
        </p:txBody>
      </p:sp>
      <p:sp>
        <p:nvSpPr>
          <p:cNvPr id="3" name="Title 1"/>
          <p:cNvSpPr txBox="1">
            <a:spLocks/>
          </p:cNvSpPr>
          <p:nvPr/>
        </p:nvSpPr>
        <p:spPr bwMode="auto">
          <a:xfrm>
            <a:off x="190500" y="275999"/>
            <a:ext cx="8763000" cy="536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800" i="0" u="none" strike="noStrike" kern="0" cap="none" spc="0" normalizeH="0" baseline="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rPr>
              <a:t>Florida Certified</a:t>
            </a:r>
            <a:r>
              <a:rPr kumimoji="0" lang="en-US" sz="4800" i="0" u="none" strike="noStrike" kern="0" cap="none" spc="0" normalizeH="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rPr>
              <a:t> Voting Systems</a:t>
            </a:r>
            <a:endParaRPr kumimoji="0" lang="en-US" sz="4800" i="0" u="none" strike="noStrike" kern="0" cap="none" spc="0" normalizeH="0" baseline="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endParaRPr>
          </a:p>
        </p:txBody>
      </p:sp>
      <p:sp>
        <p:nvSpPr>
          <p:cNvPr id="4" name="Title 1"/>
          <p:cNvSpPr txBox="1">
            <a:spLocks/>
          </p:cNvSpPr>
          <p:nvPr/>
        </p:nvSpPr>
        <p:spPr bwMode="auto">
          <a:xfrm>
            <a:off x="193962" y="681638"/>
            <a:ext cx="8763000" cy="47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sng" strike="noStrike" kern="0" cap="none" spc="0" normalizeH="0" baseline="0" noProof="0" dirty="0">
                <a:ln>
                  <a:noFill/>
                </a:ln>
                <a:solidFill>
                  <a:schemeClr val="tx1"/>
                </a:solidFill>
                <a:effectLst/>
                <a:uLnTx/>
                <a:uFillTx/>
                <a:latin typeface="Cambria" panose="02040503050406030204"/>
                <a:ea typeface="+mj-ea"/>
                <a:cs typeface="+mj-cs"/>
              </a:rPr>
              <a:t>Dominion </a:t>
            </a:r>
            <a:r>
              <a:rPr kumimoji="0" lang="en-US" sz="2200" b="1" i="0" u="sng" strike="noStrike" kern="0" cap="none" spc="0" normalizeH="0" noProof="0" dirty="0">
                <a:ln>
                  <a:noFill/>
                </a:ln>
                <a:solidFill>
                  <a:schemeClr val="tx1"/>
                </a:solidFill>
                <a:effectLst/>
                <a:uLnTx/>
                <a:uFillTx/>
                <a:latin typeface="Cambria" panose="02040503050406030204"/>
                <a:ea typeface="+mj-ea"/>
                <a:cs typeface="+mj-cs"/>
              </a:rPr>
              <a:t>Voting System – Democracy Suite</a:t>
            </a:r>
            <a:endParaRPr kumimoji="0" lang="en-US" sz="2200" b="1" i="0" u="sng" strike="noStrike" kern="0" cap="none" spc="0" normalizeH="0" baseline="0" noProof="0" dirty="0">
              <a:ln>
                <a:noFill/>
              </a:ln>
              <a:solidFill>
                <a:schemeClr val="tx1"/>
              </a:solidFill>
              <a:effectLst/>
              <a:uLnTx/>
              <a:uFillTx/>
              <a:latin typeface="Cambria" panose="02040503050406030204"/>
              <a:ea typeface="+mj-ea"/>
              <a:cs typeface="+mj-cs"/>
            </a:endParaRPr>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49452" y="1854220"/>
            <a:ext cx="3236103" cy="2630950"/>
          </a:xfrm>
          <a:prstGeom prst="rect">
            <a:avLst/>
          </a:prstGeom>
          <a:ln w="38100">
            <a:solidFill>
              <a:schemeClr val="tx1"/>
            </a:solidFill>
          </a:ln>
        </p:spPr>
      </p:pic>
      <p:pic>
        <p:nvPicPr>
          <p:cNvPr id="6" name="Picture 5" descr="Request for Information: Uniform Voting System for the State of Colorado"/>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714777"/>
            <a:ext cx="2495550" cy="1828800"/>
          </a:xfrm>
          <a:prstGeom prst="rect">
            <a:avLst/>
          </a:prstGeom>
          <a:noFill/>
          <a:ln w="38100">
            <a:solidFill>
              <a:schemeClr val="tx1"/>
            </a:solidFill>
          </a:ln>
        </p:spPr>
      </p:pic>
      <p:pic>
        <p:nvPicPr>
          <p:cNvPr id="7" name="Picture 6" descr="C:\Users\cecook\AppData\Local\Microsoft\Windows\INetCache\Content.MSO\F8E0E4D6.tmp"/>
          <p:cNvPicPr/>
          <p:nvPr/>
        </p:nvPicPr>
        <p:blipFill rotWithShape="1">
          <a:blip r:embed="rId5" cstate="print">
            <a:extLst>
              <a:ext uri="{28A0092B-C50C-407E-A947-70E740481C1C}">
                <a14:useLocalDpi xmlns:a14="http://schemas.microsoft.com/office/drawing/2010/main" val="0"/>
              </a:ext>
            </a:extLst>
          </a:blip>
          <a:srcRect/>
          <a:stretch/>
        </p:blipFill>
        <p:spPr bwMode="auto">
          <a:xfrm>
            <a:off x="4718621" y="4146453"/>
            <a:ext cx="3314700" cy="2124710"/>
          </a:xfrm>
          <a:prstGeom prst="rect">
            <a:avLst/>
          </a:prstGeom>
          <a:noFill/>
          <a:ln w="38100">
            <a:solidFill>
              <a:schemeClr val="tx1"/>
            </a:solidFill>
          </a:ln>
          <a:extLst>
            <a:ext uri="{53640926-AAD7-44D8-BBD7-CCE9431645EC}">
              <a14:shadowObscured xmlns:a14="http://schemas.microsoft.com/office/drawing/2010/main"/>
            </a:ext>
          </a:extLst>
        </p:spPr>
      </p:pic>
      <p:pic>
        <p:nvPicPr>
          <p:cNvPr id="8" name="Picture 7" descr="ICP-top and front slot view"/>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80161" y="5051553"/>
            <a:ext cx="1568854" cy="1061072"/>
          </a:xfrm>
          <a:prstGeom prst="rect">
            <a:avLst/>
          </a:prstGeom>
          <a:noFill/>
          <a:ln w="38100">
            <a:solidFill>
              <a:schemeClr val="tx1"/>
            </a:solidFill>
          </a:ln>
        </p:spPr>
      </p:pic>
      <p:sp>
        <p:nvSpPr>
          <p:cNvPr id="9" name="TextBox 8"/>
          <p:cNvSpPr txBox="1"/>
          <p:nvPr/>
        </p:nvSpPr>
        <p:spPr>
          <a:xfrm>
            <a:off x="3563343" y="2369090"/>
            <a:ext cx="1438570" cy="646331"/>
          </a:xfrm>
          <a:prstGeom prst="rect">
            <a:avLst/>
          </a:prstGeom>
          <a:noFill/>
        </p:spPr>
        <p:txBody>
          <a:bodyPr wrap="square" rtlCol="0">
            <a:spAutoFit/>
          </a:bodyPr>
          <a:lstStyle/>
          <a:p>
            <a:r>
              <a:rPr lang="en-US" sz="1200" dirty="0"/>
              <a:t>Precinct/Polling Place and ADA Scanner</a:t>
            </a:r>
          </a:p>
        </p:txBody>
      </p:sp>
      <p:sp>
        <p:nvSpPr>
          <p:cNvPr id="10" name="TextBox 9"/>
          <p:cNvSpPr txBox="1"/>
          <p:nvPr/>
        </p:nvSpPr>
        <p:spPr>
          <a:xfrm>
            <a:off x="2887803" y="5336975"/>
            <a:ext cx="1438570" cy="461665"/>
          </a:xfrm>
          <a:prstGeom prst="rect">
            <a:avLst/>
          </a:prstGeom>
          <a:noFill/>
        </p:spPr>
        <p:txBody>
          <a:bodyPr wrap="square" rtlCol="0">
            <a:spAutoFit/>
          </a:bodyPr>
          <a:lstStyle/>
          <a:p>
            <a:r>
              <a:rPr lang="en-US" sz="1200" dirty="0"/>
              <a:t>Precinct/Polling Place Scanner</a:t>
            </a:r>
          </a:p>
        </p:txBody>
      </p:sp>
      <p:sp>
        <p:nvSpPr>
          <p:cNvPr id="11" name="TextBox 10"/>
          <p:cNvSpPr txBox="1"/>
          <p:nvPr/>
        </p:nvSpPr>
        <p:spPr>
          <a:xfrm>
            <a:off x="7620000" y="3383350"/>
            <a:ext cx="1524000" cy="461665"/>
          </a:xfrm>
          <a:prstGeom prst="rect">
            <a:avLst/>
          </a:prstGeom>
          <a:noFill/>
        </p:spPr>
        <p:txBody>
          <a:bodyPr wrap="square" rtlCol="0">
            <a:spAutoFit/>
          </a:bodyPr>
          <a:lstStyle/>
          <a:p>
            <a:r>
              <a:rPr lang="en-US" sz="1200" dirty="0"/>
              <a:t>Central Count scanners</a:t>
            </a:r>
          </a:p>
        </p:txBody>
      </p:sp>
      <p:sp>
        <p:nvSpPr>
          <p:cNvPr id="12" name="TextBox 11"/>
          <p:cNvSpPr txBox="1"/>
          <p:nvPr/>
        </p:nvSpPr>
        <p:spPr>
          <a:xfrm>
            <a:off x="737065" y="1504582"/>
            <a:ext cx="2510444" cy="338554"/>
          </a:xfrm>
          <a:prstGeom prst="rect">
            <a:avLst/>
          </a:prstGeom>
          <a:noFill/>
        </p:spPr>
        <p:txBody>
          <a:bodyPr wrap="square" rtlCol="0">
            <a:spAutoFit/>
          </a:bodyPr>
          <a:lstStyle/>
          <a:p>
            <a:r>
              <a:rPr lang="en-US" sz="1600" b="1" dirty="0">
                <a:solidFill>
                  <a:schemeClr val="accent2">
                    <a:lumMod val="75000"/>
                  </a:schemeClr>
                </a:solidFill>
              </a:rPr>
              <a:t>ImageCast Evolution (ICE)</a:t>
            </a:r>
          </a:p>
        </p:txBody>
      </p:sp>
      <p:sp>
        <p:nvSpPr>
          <p:cNvPr id="13" name="TextBox 12"/>
          <p:cNvSpPr txBox="1"/>
          <p:nvPr/>
        </p:nvSpPr>
        <p:spPr>
          <a:xfrm>
            <a:off x="994756" y="4701915"/>
            <a:ext cx="2510444" cy="338554"/>
          </a:xfrm>
          <a:prstGeom prst="rect">
            <a:avLst/>
          </a:prstGeom>
          <a:noFill/>
        </p:spPr>
        <p:txBody>
          <a:bodyPr wrap="square" rtlCol="0">
            <a:spAutoFit/>
          </a:bodyPr>
          <a:lstStyle/>
          <a:p>
            <a:r>
              <a:rPr lang="en-US" sz="1600" b="1" dirty="0">
                <a:solidFill>
                  <a:schemeClr val="accent2">
                    <a:lumMod val="75000"/>
                  </a:schemeClr>
                </a:solidFill>
              </a:rPr>
              <a:t>ImageCast Precinct (ICP)</a:t>
            </a:r>
          </a:p>
        </p:txBody>
      </p:sp>
      <p:sp>
        <p:nvSpPr>
          <p:cNvPr id="14" name="TextBox 13"/>
          <p:cNvSpPr txBox="1"/>
          <p:nvPr/>
        </p:nvSpPr>
        <p:spPr>
          <a:xfrm>
            <a:off x="5591175" y="3821805"/>
            <a:ext cx="1658909" cy="338554"/>
          </a:xfrm>
          <a:prstGeom prst="rect">
            <a:avLst/>
          </a:prstGeom>
          <a:noFill/>
        </p:spPr>
        <p:txBody>
          <a:bodyPr wrap="square" rtlCol="0">
            <a:spAutoFit/>
          </a:bodyPr>
          <a:lstStyle/>
          <a:p>
            <a:r>
              <a:rPr lang="en-US" sz="1600" b="1" dirty="0">
                <a:solidFill>
                  <a:schemeClr val="accent2">
                    <a:lumMod val="75000"/>
                  </a:schemeClr>
                </a:solidFill>
              </a:rPr>
              <a:t>DRS Photoscribe</a:t>
            </a:r>
          </a:p>
        </p:txBody>
      </p:sp>
      <p:sp>
        <p:nvSpPr>
          <p:cNvPr id="15" name="TextBox 14"/>
          <p:cNvSpPr txBox="1"/>
          <p:nvPr/>
        </p:nvSpPr>
        <p:spPr>
          <a:xfrm>
            <a:off x="5120749" y="1341279"/>
            <a:ext cx="2510444" cy="338554"/>
          </a:xfrm>
          <a:prstGeom prst="rect">
            <a:avLst/>
          </a:prstGeom>
          <a:noFill/>
        </p:spPr>
        <p:txBody>
          <a:bodyPr wrap="square" rtlCol="0">
            <a:spAutoFit/>
          </a:bodyPr>
          <a:lstStyle/>
          <a:p>
            <a:r>
              <a:rPr lang="en-US" sz="1600" b="1" dirty="0">
                <a:solidFill>
                  <a:schemeClr val="accent2">
                    <a:lumMod val="75000"/>
                  </a:schemeClr>
                </a:solidFill>
              </a:rPr>
              <a:t>ImageCast Central (ICC)</a:t>
            </a:r>
          </a:p>
        </p:txBody>
      </p:sp>
    </p:spTree>
    <p:extLst>
      <p:ext uri="{BB962C8B-B14F-4D97-AF65-F5344CB8AC3E}">
        <p14:creationId xmlns:p14="http://schemas.microsoft.com/office/powerpoint/2010/main" val="1495844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12</a:t>
            </a:fld>
            <a:endParaRPr lang="en-US" dirty="0"/>
          </a:p>
        </p:txBody>
      </p:sp>
      <p:sp>
        <p:nvSpPr>
          <p:cNvPr id="4" name="Title 1"/>
          <p:cNvSpPr txBox="1">
            <a:spLocks/>
          </p:cNvSpPr>
          <p:nvPr/>
        </p:nvSpPr>
        <p:spPr bwMode="auto">
          <a:xfrm>
            <a:off x="154824" y="680309"/>
            <a:ext cx="8763000" cy="47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sng" strike="noStrike" kern="0" cap="none" spc="0" normalizeH="0" baseline="0" noProof="0" dirty="0">
                <a:ln>
                  <a:noFill/>
                </a:ln>
                <a:solidFill>
                  <a:schemeClr val="tx1"/>
                </a:solidFill>
                <a:effectLst/>
                <a:uLnTx/>
                <a:uFillTx/>
                <a:latin typeface="Cambria" panose="02040503050406030204"/>
                <a:ea typeface="+mj-ea"/>
                <a:cs typeface="+mj-cs"/>
              </a:rPr>
              <a:t>Elections Systems &amp; Software </a:t>
            </a:r>
            <a:r>
              <a:rPr kumimoji="0" lang="en-US" sz="2200" b="1" i="0" u="sng" strike="noStrike" kern="0" cap="none" spc="0" normalizeH="0" noProof="0" dirty="0">
                <a:ln>
                  <a:noFill/>
                </a:ln>
                <a:solidFill>
                  <a:schemeClr val="tx1"/>
                </a:solidFill>
                <a:effectLst/>
                <a:uLnTx/>
                <a:uFillTx/>
                <a:latin typeface="Cambria" panose="02040503050406030204"/>
                <a:ea typeface="+mj-ea"/>
                <a:cs typeface="+mj-cs"/>
              </a:rPr>
              <a:t>– EVS</a:t>
            </a:r>
            <a:endParaRPr kumimoji="0" lang="en-US" sz="2200" b="1" i="0" u="sng" strike="noStrike" kern="0" cap="none" spc="0" normalizeH="0" baseline="0" noProof="0" dirty="0">
              <a:ln>
                <a:noFill/>
              </a:ln>
              <a:solidFill>
                <a:schemeClr val="tx1"/>
              </a:solidFill>
              <a:effectLst/>
              <a:uLnTx/>
              <a:uFillTx/>
              <a:latin typeface="Cambria" panose="02040503050406030204"/>
              <a:ea typeface="+mj-ea"/>
              <a:cs typeface="+mj-cs"/>
            </a:endParaRP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659475" y="1559035"/>
            <a:ext cx="1904264" cy="1731096"/>
          </a:xfrm>
          <a:prstGeom prst="rect">
            <a:avLst/>
          </a:prstGeom>
          <a:noFill/>
          <a:ln w="25400">
            <a:solidFill>
              <a:schemeClr val="tx1"/>
            </a:solidFill>
          </a:ln>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527103" y="4647727"/>
            <a:ext cx="1619250" cy="1552575"/>
          </a:xfrm>
          <a:prstGeom prst="rect">
            <a:avLst/>
          </a:prstGeom>
          <a:noFill/>
          <a:ln w="25400">
            <a:solidFill>
              <a:schemeClr val="tx1"/>
            </a:solidFill>
          </a:ln>
        </p:spPr>
      </p:pic>
      <p:pic>
        <p:nvPicPr>
          <p:cNvPr id="9" name="Picture 8"/>
          <p:cNvPicPr/>
          <p:nvPr/>
        </p:nvPicPr>
        <p:blipFill rotWithShape="1">
          <a:blip r:embed="rId5"/>
          <a:srcRect l="15709" t="28422" r="57433" b="33510"/>
          <a:stretch/>
        </p:blipFill>
        <p:spPr bwMode="auto">
          <a:xfrm>
            <a:off x="4829692" y="1798452"/>
            <a:ext cx="2590800" cy="2378760"/>
          </a:xfrm>
          <a:prstGeom prst="rect">
            <a:avLst/>
          </a:prstGeom>
          <a:ln w="28575">
            <a:solidFill>
              <a:schemeClr val="tx1"/>
            </a:solidFill>
          </a:ln>
          <a:extLst>
            <a:ext uri="{53640926-AAD7-44D8-BBD7-CCE9431645EC}">
              <a14:shadowObscured xmlns:a14="http://schemas.microsoft.com/office/drawing/2010/main"/>
            </a:ext>
          </a:extLst>
        </p:spPr>
      </p:pic>
      <p:pic>
        <p:nvPicPr>
          <p:cNvPr id="10" name="Picture 9"/>
          <p:cNvPicPr/>
          <p:nvPr/>
        </p:nvPicPr>
        <p:blipFill rotWithShape="1">
          <a:blip r:embed="rId6"/>
          <a:srcRect l="15705" t="29048" r="58574" b="34258"/>
          <a:stretch/>
        </p:blipFill>
        <p:spPr bwMode="auto">
          <a:xfrm>
            <a:off x="6289874" y="3736572"/>
            <a:ext cx="2045018" cy="1822311"/>
          </a:xfrm>
          <a:prstGeom prst="rect">
            <a:avLst/>
          </a:prstGeom>
          <a:ln w="38100">
            <a:solidFill>
              <a:schemeClr val="tx1"/>
            </a:solidFill>
          </a:ln>
          <a:extLst>
            <a:ext uri="{53640926-AAD7-44D8-BBD7-CCE9431645EC}">
              <a14:shadowObscured xmlns:a14="http://schemas.microsoft.com/office/drawing/2010/main"/>
            </a:ext>
          </a:extLst>
        </p:spPr>
      </p:pic>
      <p:sp>
        <p:nvSpPr>
          <p:cNvPr id="11" name="TextBox 10"/>
          <p:cNvSpPr txBox="1"/>
          <p:nvPr/>
        </p:nvSpPr>
        <p:spPr>
          <a:xfrm>
            <a:off x="2642358" y="1605426"/>
            <a:ext cx="1286412" cy="461665"/>
          </a:xfrm>
          <a:prstGeom prst="rect">
            <a:avLst/>
          </a:prstGeom>
          <a:noFill/>
        </p:spPr>
        <p:txBody>
          <a:bodyPr wrap="square" rtlCol="0">
            <a:spAutoFit/>
          </a:bodyPr>
          <a:lstStyle/>
          <a:p>
            <a:r>
              <a:rPr lang="en-US" sz="1200" dirty="0"/>
              <a:t>Precinct/Polling Place Scanner</a:t>
            </a:r>
          </a:p>
        </p:txBody>
      </p:sp>
      <p:sp>
        <p:nvSpPr>
          <p:cNvPr id="12" name="TextBox 11"/>
          <p:cNvSpPr txBox="1"/>
          <p:nvPr/>
        </p:nvSpPr>
        <p:spPr>
          <a:xfrm>
            <a:off x="7420492" y="2754464"/>
            <a:ext cx="1362612" cy="461665"/>
          </a:xfrm>
          <a:prstGeom prst="rect">
            <a:avLst/>
          </a:prstGeom>
          <a:noFill/>
        </p:spPr>
        <p:txBody>
          <a:bodyPr wrap="square" rtlCol="0">
            <a:spAutoFit/>
          </a:bodyPr>
          <a:lstStyle/>
          <a:p>
            <a:r>
              <a:rPr lang="en-US" sz="1200" dirty="0"/>
              <a:t>Central Count Scanners</a:t>
            </a:r>
          </a:p>
        </p:txBody>
      </p:sp>
      <p:sp>
        <p:nvSpPr>
          <p:cNvPr id="13" name="TextBox 12"/>
          <p:cNvSpPr txBox="1"/>
          <p:nvPr/>
        </p:nvSpPr>
        <p:spPr>
          <a:xfrm>
            <a:off x="2146353" y="5424014"/>
            <a:ext cx="1694009" cy="461665"/>
          </a:xfrm>
          <a:prstGeom prst="rect">
            <a:avLst/>
          </a:prstGeom>
          <a:noFill/>
        </p:spPr>
        <p:txBody>
          <a:bodyPr wrap="square" rtlCol="0">
            <a:spAutoFit/>
          </a:bodyPr>
          <a:lstStyle/>
          <a:p>
            <a:r>
              <a:rPr lang="en-US" sz="1200" dirty="0"/>
              <a:t>ADA Voter Interface Device</a:t>
            </a:r>
          </a:p>
        </p:txBody>
      </p:sp>
      <p:sp>
        <p:nvSpPr>
          <p:cNvPr id="14" name="TextBox 13"/>
          <p:cNvSpPr txBox="1"/>
          <p:nvPr/>
        </p:nvSpPr>
        <p:spPr>
          <a:xfrm>
            <a:off x="1336728" y="1216420"/>
            <a:ext cx="792477" cy="338554"/>
          </a:xfrm>
          <a:prstGeom prst="rect">
            <a:avLst/>
          </a:prstGeom>
          <a:noFill/>
        </p:spPr>
        <p:txBody>
          <a:bodyPr wrap="square" rtlCol="0">
            <a:spAutoFit/>
          </a:bodyPr>
          <a:lstStyle/>
          <a:p>
            <a:r>
              <a:rPr lang="en-US" sz="1600" b="1" dirty="0">
                <a:solidFill>
                  <a:schemeClr val="accent2">
                    <a:lumMod val="75000"/>
                  </a:schemeClr>
                </a:solidFill>
              </a:rPr>
              <a:t>DS200</a:t>
            </a:r>
          </a:p>
        </p:txBody>
      </p:sp>
      <p:sp>
        <p:nvSpPr>
          <p:cNvPr id="15" name="TextBox 14"/>
          <p:cNvSpPr txBox="1"/>
          <p:nvPr/>
        </p:nvSpPr>
        <p:spPr>
          <a:xfrm>
            <a:off x="4829692" y="1436149"/>
            <a:ext cx="2590800" cy="338554"/>
          </a:xfrm>
          <a:prstGeom prst="rect">
            <a:avLst/>
          </a:prstGeom>
          <a:noFill/>
        </p:spPr>
        <p:txBody>
          <a:bodyPr wrap="square" rtlCol="0">
            <a:spAutoFit/>
          </a:bodyPr>
          <a:lstStyle/>
          <a:p>
            <a:pPr algn="ctr"/>
            <a:r>
              <a:rPr lang="en-US" sz="1600" b="1" dirty="0">
                <a:solidFill>
                  <a:schemeClr val="accent2">
                    <a:lumMod val="75000"/>
                  </a:schemeClr>
                </a:solidFill>
              </a:rPr>
              <a:t>DS850 &amp; DS450 &amp; DS950</a:t>
            </a:r>
          </a:p>
        </p:txBody>
      </p:sp>
      <p:sp>
        <p:nvSpPr>
          <p:cNvPr id="16" name="TextBox 15"/>
          <p:cNvSpPr txBox="1"/>
          <p:nvPr/>
        </p:nvSpPr>
        <p:spPr>
          <a:xfrm>
            <a:off x="690298" y="4260816"/>
            <a:ext cx="1292860" cy="338554"/>
          </a:xfrm>
          <a:prstGeom prst="rect">
            <a:avLst/>
          </a:prstGeom>
          <a:noFill/>
        </p:spPr>
        <p:txBody>
          <a:bodyPr wrap="square" rtlCol="0">
            <a:spAutoFit/>
          </a:bodyPr>
          <a:lstStyle/>
          <a:p>
            <a:r>
              <a:rPr lang="en-US" sz="1600" b="1" dirty="0">
                <a:solidFill>
                  <a:schemeClr val="accent2">
                    <a:lumMod val="75000"/>
                  </a:schemeClr>
                </a:solidFill>
              </a:rPr>
              <a:t>ExpressVote</a:t>
            </a:r>
          </a:p>
        </p:txBody>
      </p:sp>
      <p:sp>
        <p:nvSpPr>
          <p:cNvPr id="17" name="TextBox 16"/>
          <p:cNvSpPr txBox="1"/>
          <p:nvPr/>
        </p:nvSpPr>
        <p:spPr>
          <a:xfrm>
            <a:off x="2655905" y="2527759"/>
            <a:ext cx="1292860" cy="338554"/>
          </a:xfrm>
          <a:prstGeom prst="rect">
            <a:avLst/>
          </a:prstGeom>
          <a:noFill/>
        </p:spPr>
        <p:txBody>
          <a:bodyPr wrap="square" rtlCol="0">
            <a:spAutoFit/>
          </a:bodyPr>
          <a:lstStyle/>
          <a:p>
            <a:pPr algn="ctr"/>
            <a:r>
              <a:rPr lang="en-US" sz="1600" b="1" dirty="0">
                <a:solidFill>
                  <a:schemeClr val="accent2">
                    <a:lumMod val="75000"/>
                  </a:schemeClr>
                </a:solidFill>
              </a:rPr>
              <a:t>DS300</a:t>
            </a:r>
          </a:p>
        </p:txBody>
      </p:sp>
      <p:sp>
        <p:nvSpPr>
          <p:cNvPr id="18" name="Title 1">
            <a:extLst>
              <a:ext uri="{FF2B5EF4-FFF2-40B4-BE49-F238E27FC236}">
                <a16:creationId xmlns:a16="http://schemas.microsoft.com/office/drawing/2014/main" id="{FF67E8D7-E111-5A50-6702-FE3E1AE01245}"/>
              </a:ext>
            </a:extLst>
          </p:cNvPr>
          <p:cNvSpPr txBox="1">
            <a:spLocks/>
          </p:cNvSpPr>
          <p:nvPr/>
        </p:nvSpPr>
        <p:spPr bwMode="auto">
          <a:xfrm>
            <a:off x="190500" y="275999"/>
            <a:ext cx="8763000" cy="536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800" i="0" u="none" strike="noStrike" kern="0" cap="none" spc="0" normalizeH="0" baseline="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rPr>
              <a:t>Florida Certified</a:t>
            </a:r>
            <a:r>
              <a:rPr kumimoji="0" lang="en-US" sz="4800" i="0" u="none" strike="noStrike" kern="0" cap="none" spc="0" normalizeH="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rPr>
              <a:t> Voting Systems</a:t>
            </a:r>
            <a:endParaRPr kumimoji="0" lang="en-US" sz="4800" i="0" u="none" strike="noStrike" kern="0" cap="none" spc="0" normalizeH="0" baseline="0" noProof="0" dirty="0">
              <a:ln>
                <a:noFill/>
              </a:ln>
              <a:solidFill>
                <a:schemeClr val="accent2">
                  <a:lumMod val="75000"/>
                </a:schemeClr>
              </a:solidFill>
              <a:effectLst/>
              <a:uLnTx/>
              <a:uFillTx/>
              <a:latin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FDFC7EF3-3FB4-0C5B-C35A-656BF82230D9}"/>
              </a:ext>
            </a:extLst>
          </p:cNvPr>
          <p:cNvPicPr>
            <a:picLocks noChangeAspect="1"/>
          </p:cNvPicPr>
          <p:nvPr/>
        </p:nvPicPr>
        <p:blipFill>
          <a:blip r:embed="rId7"/>
          <a:stretch>
            <a:fillRect/>
          </a:stretch>
        </p:blipFill>
        <p:spPr>
          <a:xfrm>
            <a:off x="2292913" y="2834096"/>
            <a:ext cx="1904264" cy="1749864"/>
          </a:xfrm>
          <a:prstGeom prst="rect">
            <a:avLst/>
          </a:prstGeom>
          <a:ln w="25400">
            <a:solidFill>
              <a:schemeClr val="tx1"/>
            </a:solidFill>
          </a:ln>
        </p:spPr>
      </p:pic>
      <p:pic>
        <p:nvPicPr>
          <p:cNvPr id="19" name="Picture 18">
            <a:extLst>
              <a:ext uri="{FF2B5EF4-FFF2-40B4-BE49-F238E27FC236}">
                <a16:creationId xmlns:a16="http://schemas.microsoft.com/office/drawing/2014/main" id="{79152526-F9B0-1439-D9B4-F31FB7691A4E}"/>
              </a:ext>
            </a:extLst>
          </p:cNvPr>
          <p:cNvPicPr>
            <a:picLocks noChangeAspect="1"/>
          </p:cNvPicPr>
          <p:nvPr/>
        </p:nvPicPr>
        <p:blipFill>
          <a:blip r:embed="rId8"/>
          <a:stretch>
            <a:fillRect/>
          </a:stretch>
        </p:blipFill>
        <p:spPr>
          <a:xfrm>
            <a:off x="4396164" y="3993715"/>
            <a:ext cx="2155271" cy="2206587"/>
          </a:xfrm>
          <a:prstGeom prst="rect">
            <a:avLst/>
          </a:prstGeom>
          <a:ln w="31750">
            <a:solidFill>
              <a:schemeClr val="tx1"/>
            </a:solidFill>
          </a:ln>
        </p:spPr>
      </p:pic>
    </p:spTree>
    <p:extLst>
      <p:ext uri="{BB962C8B-B14F-4D97-AF65-F5344CB8AC3E}">
        <p14:creationId xmlns:p14="http://schemas.microsoft.com/office/powerpoint/2010/main" val="3676390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lstStyle/>
          <a:p>
            <a:r>
              <a:rPr lang="en-US" dirty="0"/>
              <a:t>Testing non-voting systems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13</a:t>
            </a:fld>
            <a:endParaRPr lang="en-US" dirty="0"/>
          </a:p>
        </p:txBody>
      </p:sp>
    </p:spTree>
    <p:extLst>
      <p:ext uri="{BB962C8B-B14F-4D97-AF65-F5344CB8AC3E}">
        <p14:creationId xmlns:p14="http://schemas.microsoft.com/office/powerpoint/2010/main" val="2375742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66163F-E79B-60B2-6C7F-AC378F33D8FC}"/>
              </a:ext>
            </a:extLst>
          </p:cNvPr>
          <p:cNvSpPr>
            <a:spLocks noGrp="1"/>
          </p:cNvSpPr>
          <p:nvPr>
            <p:ph type="title"/>
          </p:nvPr>
        </p:nvSpPr>
        <p:spPr/>
        <p:txBody>
          <a:bodyPr/>
          <a:lstStyle/>
          <a:p>
            <a:r>
              <a:rPr lang="en-US" b="1" dirty="0">
                <a:solidFill>
                  <a:schemeClr val="accent2">
                    <a:lumMod val="75000"/>
                  </a:schemeClr>
                </a:solidFill>
              </a:rPr>
              <a:t>Automated Independent Audit System</a:t>
            </a:r>
          </a:p>
        </p:txBody>
      </p:sp>
      <p:sp>
        <p:nvSpPr>
          <p:cNvPr id="6" name="Content Placeholder 5">
            <a:extLst>
              <a:ext uri="{FF2B5EF4-FFF2-40B4-BE49-F238E27FC236}">
                <a16:creationId xmlns:a16="http://schemas.microsoft.com/office/drawing/2014/main" id="{618981D5-0BE9-2BB5-485F-CBB7645E59F7}"/>
              </a:ext>
            </a:extLst>
          </p:cNvPr>
          <p:cNvSpPr>
            <a:spLocks noGrp="1"/>
          </p:cNvSpPr>
          <p:nvPr>
            <p:ph idx="1"/>
          </p:nvPr>
        </p:nvSpPr>
        <p:spPr/>
        <p:txBody>
          <a:bodyPr/>
          <a:lstStyle/>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 101.591, FS</a:t>
            </a:r>
          </a:p>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Rule 1S-5.026 (last revised 06/2022)</a:t>
            </a:r>
          </a:p>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DS DE 105B Manual Audit Team Worksheet -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Marksense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Ballots</a:t>
            </a:r>
          </a:p>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DS DE 106 - Precinct Summary- Manual Audit</a:t>
            </a:r>
          </a:p>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DS DE 106A Precinct Summary- AIA</a:t>
            </a:r>
          </a:p>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DS DE 107 Voting Systems Audit Report</a:t>
            </a:r>
          </a:p>
          <a:p>
            <a:pPr marL="230188" marR="0" lvl="3" indent="-230188"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DS-DE 410 Procedures Manual for Post-Election Certification Voting System Audits</a:t>
            </a:r>
          </a:p>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14</a:t>
            </a:fld>
            <a:endParaRPr lang="en-US" dirty="0"/>
          </a:p>
        </p:txBody>
      </p:sp>
    </p:spTree>
    <p:extLst>
      <p:ext uri="{BB962C8B-B14F-4D97-AF65-F5344CB8AC3E}">
        <p14:creationId xmlns:p14="http://schemas.microsoft.com/office/powerpoint/2010/main" val="1741139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E9E4435-6A52-CBA9-BF7A-3B5605E9D321}"/>
              </a:ext>
            </a:extLst>
          </p:cNvPr>
          <p:cNvSpPr>
            <a:spLocks noGrp="1"/>
          </p:cNvSpPr>
          <p:nvPr>
            <p:ph type="title"/>
          </p:nvPr>
        </p:nvSpPr>
        <p:spPr/>
        <p:txBody>
          <a:bodyPr/>
          <a:lstStyle/>
          <a:p>
            <a:r>
              <a:rPr lang="en-US" b="1" dirty="0">
                <a:solidFill>
                  <a:schemeClr val="accent2">
                    <a:lumMod val="75000"/>
                  </a:schemeClr>
                </a:solidFill>
              </a:rPr>
              <a:t>Independent Recount Tabulation System</a:t>
            </a:r>
          </a:p>
        </p:txBody>
      </p:sp>
      <p:sp>
        <p:nvSpPr>
          <p:cNvPr id="6" name="Content Placeholder 5">
            <a:extLst>
              <a:ext uri="{FF2B5EF4-FFF2-40B4-BE49-F238E27FC236}">
                <a16:creationId xmlns:a16="http://schemas.microsoft.com/office/drawing/2014/main" id="{6AA2D3A7-6C89-3E52-B5A6-9CA69DD4A192}"/>
              </a:ext>
            </a:extLst>
          </p:cNvPr>
          <p:cNvSpPr>
            <a:spLocks noGrp="1"/>
          </p:cNvSpPr>
          <p:nvPr>
            <p:ph idx="1"/>
          </p:nvPr>
        </p:nvSpPr>
        <p:spPr>
          <a:xfrm>
            <a:off x="885038" y="1737361"/>
            <a:ext cx="7543801" cy="4023360"/>
          </a:xfrm>
        </p:spPr>
        <p:txBody>
          <a:bodyPr/>
          <a:lstStyle/>
          <a:p>
            <a:pPr marL="434340" lvl="1" indent="-342900" fontAlgn="base">
              <a:spcBef>
                <a:spcPct val="0"/>
              </a:spcBef>
              <a:buClr>
                <a:srgbClr val="92D050"/>
              </a:buClr>
              <a:buFont typeface="Wingdings" panose="05000000000000000000" pitchFamily="2" charset="2"/>
              <a:buChar char="§"/>
              <a:defRPr/>
            </a:pPr>
            <a:r>
              <a:rPr lang="en-US" sz="2400" dirty="0"/>
              <a:t>ss. 102.141, 102.166, FS</a:t>
            </a:r>
          </a:p>
          <a:p>
            <a:pPr marL="434340" lvl="1" indent="-342900" fontAlgn="base">
              <a:spcBef>
                <a:spcPct val="0"/>
              </a:spcBef>
              <a:buClr>
                <a:srgbClr val="92D050"/>
              </a:buClr>
              <a:buFont typeface="Wingdings" panose="05000000000000000000" pitchFamily="2" charset="2"/>
              <a:buChar char="§"/>
              <a:defRPr/>
            </a:pPr>
            <a:r>
              <a:rPr lang="en-US" sz="2400" dirty="0"/>
              <a:t>Rule 1S-2.031, Fla. Admin. Code (last revised 06/2022)</a:t>
            </a:r>
          </a:p>
          <a:p>
            <a:pPr marL="434340" lvl="1" indent="-342900" fontAlgn="base">
              <a:spcBef>
                <a:spcPct val="0"/>
              </a:spcBef>
              <a:buClr>
                <a:srgbClr val="92D050"/>
              </a:buClr>
              <a:buFont typeface="Wingdings" panose="05000000000000000000" pitchFamily="2" charset="2"/>
              <a:buChar char="§"/>
              <a:defRPr/>
            </a:pPr>
            <a:r>
              <a:rPr lang="en-US" sz="2400" dirty="0">
                <a:solidFill>
                  <a:srgbClr val="000000"/>
                </a:solidFill>
                <a:cs typeface="Calibri" pitchFamily="34" charset="0"/>
              </a:rPr>
              <a:t>DS-DE 405 Recount Procedures Manual</a:t>
            </a:r>
          </a:p>
          <a:p>
            <a:pPr marL="434340" lvl="1" indent="-342900" fontAlgn="base">
              <a:spcBef>
                <a:spcPct val="0"/>
              </a:spcBef>
              <a:buClr>
                <a:srgbClr val="92D050"/>
              </a:buClr>
              <a:buFont typeface="Wingdings" panose="05000000000000000000" pitchFamily="2" charset="2"/>
              <a:buChar char="§"/>
              <a:defRPr/>
            </a:pPr>
            <a:r>
              <a:rPr lang="en-US" sz="2400" dirty="0">
                <a:solidFill>
                  <a:srgbClr val="000000"/>
                </a:solidFill>
                <a:cs typeface="Calibri" pitchFamily="34" charset="0"/>
              </a:rPr>
              <a:t>No system yet approved in Florida</a:t>
            </a:r>
          </a:p>
          <a:p>
            <a:pPr marL="0" indent="0">
              <a:buNone/>
            </a:pPr>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15</a:t>
            </a:fld>
            <a:endParaRPr lang="en-US" dirty="0"/>
          </a:p>
        </p:txBody>
      </p:sp>
    </p:spTree>
    <p:extLst>
      <p:ext uri="{BB962C8B-B14F-4D97-AF65-F5344CB8AC3E}">
        <p14:creationId xmlns:p14="http://schemas.microsoft.com/office/powerpoint/2010/main" val="3394096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normAutofit fontScale="90000"/>
          </a:bodyPr>
          <a:lstStyle/>
          <a:p>
            <a:r>
              <a:rPr lang="en-US" dirty="0"/>
              <a:t>Statutory reporting and testing requirements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16</a:t>
            </a:fld>
            <a:endParaRPr lang="en-US" dirty="0"/>
          </a:p>
        </p:txBody>
      </p:sp>
    </p:spTree>
    <p:extLst>
      <p:ext uri="{BB962C8B-B14F-4D97-AF65-F5344CB8AC3E}">
        <p14:creationId xmlns:p14="http://schemas.microsoft.com/office/powerpoint/2010/main" val="620432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DFE635C-C432-47DA-AEAB-A593345CB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9FBF3D3-2448-4FF3-B57B-852CB3B85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E040C66D-4F1C-4AC9-9214-C9E6DA54AA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title"/>
          </p:nvPr>
        </p:nvSpPr>
        <p:spPr>
          <a:xfrm>
            <a:off x="723900" y="643467"/>
            <a:ext cx="4691270" cy="5054008"/>
          </a:xfrm>
        </p:spPr>
        <p:txBody>
          <a:bodyPr vert="horz" lIns="91440" tIns="45720" rIns="91440" bIns="45720" rtlCol="0" anchor="ctr">
            <a:normAutofit/>
          </a:bodyPr>
          <a:lstStyle/>
          <a:p>
            <a:pPr algn="r"/>
            <a:r>
              <a:rPr lang="en-US" dirty="0"/>
              <a:t> </a:t>
            </a:r>
            <a:br>
              <a:rPr lang="en-US" dirty="0"/>
            </a:br>
            <a:r>
              <a:rPr lang="en-US" dirty="0"/>
              <a:t>Logic and Accuracy Testing</a:t>
            </a:r>
          </a:p>
        </p:txBody>
      </p:sp>
      <p:sp>
        <p:nvSpPr>
          <p:cNvPr id="4" name="Subtitle 3">
            <a:extLst>
              <a:ext uri="{FF2B5EF4-FFF2-40B4-BE49-F238E27FC236}">
                <a16:creationId xmlns:a16="http://schemas.microsoft.com/office/drawing/2014/main" id="{92249E32-70CE-1912-9D12-FDA9783548DE}"/>
              </a:ext>
            </a:extLst>
          </p:cNvPr>
          <p:cNvSpPr>
            <a:spLocks noGrp="1"/>
          </p:cNvSpPr>
          <p:nvPr>
            <p:ph type="body" idx="1"/>
          </p:nvPr>
        </p:nvSpPr>
        <p:spPr>
          <a:xfrm>
            <a:off x="5903246" y="643467"/>
            <a:ext cx="2506116" cy="5054008"/>
          </a:xfrm>
        </p:spPr>
        <p:txBody>
          <a:bodyPr vert="horz" lIns="91440" tIns="45720" rIns="91440" bIns="45720" rtlCol="0" anchor="ctr">
            <a:normAutofit/>
          </a:bodyPr>
          <a:lstStyle/>
          <a:p>
            <a:r>
              <a:rPr lang="en-US" dirty="0"/>
              <a:t>Pre-election</a:t>
            </a:r>
          </a:p>
        </p:txBody>
      </p:sp>
      <p:cxnSp>
        <p:nvCxnSpPr>
          <p:cNvPr id="17" name="Straight Connector 16">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457200">
              <a:spcAft>
                <a:spcPts val="600"/>
              </a:spcAft>
            </a:pPr>
            <a:fld id="{BE2C44BA-4019-4B7F-9034-D2C3D3821983}" type="slidenum">
              <a:rPr lang="en-US" smtClean="0"/>
              <a:pPr defTabSz="457200">
                <a:spcAft>
                  <a:spcPts val="600"/>
                </a:spcAft>
              </a:pPr>
              <a:t>17</a:t>
            </a:fld>
            <a:endParaRPr lang="en-US" dirty="0"/>
          </a:p>
        </p:txBody>
      </p:sp>
    </p:spTree>
    <p:extLst>
      <p:ext uri="{BB962C8B-B14F-4D97-AF65-F5344CB8AC3E}">
        <p14:creationId xmlns:p14="http://schemas.microsoft.com/office/powerpoint/2010/main" val="1705687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A24F03-E4DA-F9D4-915A-BDDF377A3068}"/>
              </a:ext>
            </a:extLst>
          </p:cNvPr>
          <p:cNvSpPr>
            <a:spLocks noGrp="1"/>
          </p:cNvSpPr>
          <p:nvPr>
            <p:ph type="title"/>
          </p:nvPr>
        </p:nvSpPr>
        <p:spPr/>
        <p:txBody>
          <a:bodyPr/>
          <a:lstStyle/>
          <a:p>
            <a:r>
              <a:rPr lang="en-US" b="1" dirty="0">
                <a:solidFill>
                  <a:schemeClr val="accent2">
                    <a:lumMod val="75000"/>
                  </a:schemeClr>
                </a:solidFill>
              </a:rPr>
              <a:t>L&amp;A Election Results XML Report</a:t>
            </a:r>
          </a:p>
        </p:txBody>
      </p:sp>
      <p:sp>
        <p:nvSpPr>
          <p:cNvPr id="6" name="Content Placeholder 5">
            <a:extLst>
              <a:ext uri="{FF2B5EF4-FFF2-40B4-BE49-F238E27FC236}">
                <a16:creationId xmlns:a16="http://schemas.microsoft.com/office/drawing/2014/main" id="{CB0F399D-6B18-3360-E2DB-C0774156165E}"/>
              </a:ext>
            </a:extLst>
          </p:cNvPr>
          <p:cNvSpPr>
            <a:spLocks noGrp="1"/>
          </p:cNvSpPr>
          <p:nvPr>
            <p:ph idx="1"/>
          </p:nvPr>
        </p:nvSpPr>
        <p:spPr>
          <a:xfrm>
            <a:off x="865562" y="1845734"/>
            <a:ext cx="7543801" cy="4163180"/>
          </a:xfrm>
        </p:spPr>
        <p:txBody>
          <a:bodyPr>
            <a:normAutofit fontScale="55000" lnSpcReduction="20000"/>
          </a:bodyPr>
          <a:lstStyle/>
          <a:p>
            <a:pPr marL="227013" indent="-227013">
              <a:lnSpc>
                <a:spcPct val="110000"/>
              </a:lnSpc>
              <a:spcBef>
                <a:spcPts val="600"/>
              </a:spcBef>
              <a:buClr>
                <a:srgbClr val="92D050"/>
              </a:buClr>
              <a:buFont typeface="Wingdings" panose="05000000000000000000" pitchFamily="2" charset="2"/>
              <a:buChar char="§"/>
            </a:pPr>
            <a:r>
              <a:rPr lang="en-US" sz="3600" kern="0" dirty="0">
                <a:ea typeface="Calibri"/>
                <a:cs typeface="Arial" panose="020B0604020202020204" pitchFamily="34" charset="0"/>
              </a:rPr>
              <a:t>All (100%) electronic/electromechanical voting systems to be used in an election must undergo logic and accuracy testing to ensure that the system is properly programmed, the election is accurately defined, and the input, output, and communication devices are functioning properly.</a:t>
            </a:r>
            <a:br>
              <a:rPr lang="en-US" sz="3600" kern="0" dirty="0">
                <a:ea typeface="Calibri"/>
                <a:cs typeface="Arial" panose="020B0604020202020204" pitchFamily="34" charset="0"/>
              </a:rPr>
            </a:br>
            <a:endParaRPr lang="en-US" sz="3600" kern="0" dirty="0">
              <a:ea typeface="Calibri"/>
              <a:cs typeface="Arial" panose="020B0604020202020204" pitchFamily="34" charset="0"/>
            </a:endParaRPr>
          </a:p>
          <a:p>
            <a:pPr marL="227013" indent="-227013">
              <a:lnSpc>
                <a:spcPct val="110000"/>
              </a:lnSpc>
              <a:spcBef>
                <a:spcPts val="600"/>
              </a:spcBef>
              <a:buClr>
                <a:srgbClr val="92D050"/>
              </a:buClr>
              <a:buFont typeface="Wingdings" panose="05000000000000000000" pitchFamily="2" charset="2"/>
              <a:buChar char="§"/>
            </a:pPr>
            <a:r>
              <a:rPr lang="en-US" sz="3600" kern="0" dirty="0">
                <a:ea typeface="Calibri"/>
                <a:cs typeface="Arial" panose="020B0604020202020204" pitchFamily="34" charset="0"/>
              </a:rPr>
              <a:t>A random selection of at least 5% or 10 precinct optical scan devices must be publicly tested (whichever is greater) and it would be a best practice to also include the voter interface devices, which are accessible for ADA voters.</a:t>
            </a:r>
            <a:br>
              <a:rPr lang="en-US" sz="3600" kern="0" dirty="0">
                <a:ea typeface="Calibri"/>
                <a:cs typeface="Arial" panose="020B0604020202020204" pitchFamily="34" charset="0"/>
              </a:rPr>
            </a:br>
            <a:endParaRPr lang="en-US" sz="3600" kern="0" dirty="0">
              <a:ea typeface="Calibri"/>
              <a:cs typeface="Arial" panose="020B0604020202020204" pitchFamily="34" charset="0"/>
            </a:endParaRPr>
          </a:p>
          <a:p>
            <a:pPr marL="227013" lvl="3" indent="-227013" fontAlgn="base">
              <a:lnSpc>
                <a:spcPct val="110000"/>
              </a:lnSpc>
              <a:spcBef>
                <a:spcPts val="600"/>
              </a:spcBef>
              <a:buClr>
                <a:srgbClr val="92D050"/>
              </a:buClr>
              <a:buFont typeface="Wingdings" panose="05000000000000000000" pitchFamily="2" charset="2"/>
              <a:buChar char="§"/>
              <a:defRPr/>
            </a:pPr>
            <a:r>
              <a:rPr lang="en-US" sz="3600" dirty="0"/>
              <a:t>When testing is complete, SOE should submit an election summary results XML file to the SOE File Transfer Utility and, within 24 hours of the public test, an election database “backup.”</a:t>
            </a:r>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18</a:t>
            </a:fld>
            <a:endParaRPr lang="en-US" dirty="0"/>
          </a:p>
        </p:txBody>
      </p:sp>
    </p:spTree>
    <p:extLst>
      <p:ext uri="{BB962C8B-B14F-4D97-AF65-F5344CB8AC3E}">
        <p14:creationId xmlns:p14="http://schemas.microsoft.com/office/powerpoint/2010/main" val="4253681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723900" y="643467"/>
            <a:ext cx="4691270" cy="5054008"/>
          </a:xfrm>
        </p:spPr>
        <p:txBody>
          <a:bodyPr anchor="ctr">
            <a:normAutofit/>
          </a:bodyPr>
          <a:lstStyle/>
          <a:p>
            <a:pPr algn="r"/>
            <a:r>
              <a:rPr lang="en-US" dirty="0"/>
              <a:t>Official Results Database</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xfrm>
            <a:off x="5903246" y="643467"/>
            <a:ext cx="2506116" cy="5054008"/>
          </a:xfrm>
        </p:spPr>
        <p:txBody>
          <a:bodyPr anchor="ctr">
            <a:normAutofit/>
          </a:bodyPr>
          <a:lstStyle/>
          <a:p>
            <a:endParaRPr lang="en-US" dirty="0"/>
          </a:p>
        </p:txBody>
      </p:sp>
      <p:cxnSp>
        <p:nvCxnSpPr>
          <p:cNvPr id="11" name="Straight Connector 10">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a:normAutofit/>
          </a:bodyPr>
          <a:lstStyle/>
          <a:p>
            <a:pPr>
              <a:spcAft>
                <a:spcPts val="600"/>
              </a:spcAft>
            </a:pPr>
            <a:fld id="{BE2C44BA-4019-4B7F-9034-D2C3D3821983}" type="slidenum">
              <a:rPr lang="en-US" smtClean="0"/>
              <a:pPr>
                <a:spcAft>
                  <a:spcPts val="600"/>
                </a:spcAft>
              </a:pPr>
              <a:t>19</a:t>
            </a:fld>
            <a:endParaRPr lang="en-US" dirty="0"/>
          </a:p>
        </p:txBody>
      </p:sp>
    </p:spTree>
    <p:extLst>
      <p:ext uri="{BB962C8B-B14F-4D97-AF65-F5344CB8AC3E}">
        <p14:creationId xmlns:p14="http://schemas.microsoft.com/office/powerpoint/2010/main" val="1461780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947AF-B608-4761-3E10-DDAB4F668290}"/>
              </a:ext>
            </a:extLst>
          </p:cNvPr>
          <p:cNvSpPr>
            <a:spLocks noGrp="1"/>
          </p:cNvSpPr>
          <p:nvPr>
            <p:ph type="title"/>
          </p:nvPr>
        </p:nvSpPr>
        <p:spPr/>
        <p:txBody>
          <a:bodyPr/>
          <a:lstStyle/>
          <a:p>
            <a:r>
              <a:rPr lang="en-US" b="1" dirty="0">
                <a:solidFill>
                  <a:schemeClr val="accent2">
                    <a:lumMod val="75000"/>
                  </a:schemeClr>
                </a:solidFill>
              </a:rPr>
              <a:t>Official Elections Results Database</a:t>
            </a:r>
          </a:p>
        </p:txBody>
      </p:sp>
      <p:sp>
        <p:nvSpPr>
          <p:cNvPr id="6" name="Content Placeholder 5">
            <a:extLst>
              <a:ext uri="{FF2B5EF4-FFF2-40B4-BE49-F238E27FC236}">
                <a16:creationId xmlns:a16="http://schemas.microsoft.com/office/drawing/2014/main" id="{2A6A0AF2-88C9-D1B9-F812-D98CDBFF909B}"/>
              </a:ext>
            </a:extLst>
          </p:cNvPr>
          <p:cNvSpPr>
            <a:spLocks noGrp="1"/>
          </p:cNvSpPr>
          <p:nvPr>
            <p:ph idx="1"/>
          </p:nvPr>
        </p:nvSpPr>
        <p:spPr/>
        <p:txBody>
          <a:bodyPr/>
          <a:lstStyle/>
          <a:p>
            <a:pPr marL="227013" lvl="3" indent="-227013" fontAlgn="base">
              <a:lnSpc>
                <a:spcPct val="100000"/>
              </a:lnSpc>
              <a:spcBef>
                <a:spcPct val="0"/>
              </a:spcBef>
              <a:spcAft>
                <a:spcPts val="0"/>
              </a:spcAft>
              <a:buClr>
                <a:srgbClr val="92D050"/>
              </a:buClr>
              <a:buFont typeface="Wingdings" panose="05000000000000000000" pitchFamily="2" charset="2"/>
              <a:buChar char="§"/>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At the same time that the official results are certified by the county (to the state), a copy of an export file from the elections results database.  </a:t>
            </a:r>
          </a:p>
          <a:p>
            <a:pPr marL="227013" lvl="3" indent="-227013" fontAlgn="base">
              <a:lnSpc>
                <a:spcPct val="100000"/>
              </a:lnSpc>
              <a:spcBef>
                <a:spcPct val="0"/>
              </a:spcBef>
              <a:spcAft>
                <a:spcPts val="0"/>
              </a:spcAft>
              <a:buClr>
                <a:srgbClr val="92D050"/>
              </a:buClr>
              <a:buFont typeface="Wingdings" panose="05000000000000000000" pitchFamily="2" charset="2"/>
              <a:buChar char="§"/>
              <a:defRPr/>
            </a:pPr>
            <a:endParaRPr lang="en-US" sz="2200" dirty="0">
              <a:solidFill>
                <a:prstClr val="black"/>
              </a:solidFill>
              <a:latin typeface="Calibri" panose="020F0502020204030204"/>
            </a:endParaRPr>
          </a:p>
          <a:p>
            <a:pPr marL="227013" lvl="3" indent="-227013" fontAlgn="base">
              <a:lnSpc>
                <a:spcPct val="100000"/>
              </a:lnSpc>
              <a:spcBef>
                <a:spcPct val="0"/>
              </a:spcBef>
              <a:spcAft>
                <a:spcPts val="0"/>
              </a:spcAft>
              <a:buClr>
                <a:srgbClr val="92D050"/>
              </a:buClr>
              <a:buFont typeface="Wingdings" panose="05000000000000000000" pitchFamily="2" charset="2"/>
              <a:buChar char="§"/>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This submission can be the database itself or the precinct-level results file will fulfill this requirement.</a:t>
            </a:r>
          </a:p>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20</a:t>
            </a:fld>
            <a:endParaRPr lang="en-US" dirty="0"/>
          </a:p>
        </p:txBody>
      </p:sp>
    </p:spTree>
    <p:extLst>
      <p:ext uri="{BB962C8B-B14F-4D97-AF65-F5344CB8AC3E}">
        <p14:creationId xmlns:p14="http://schemas.microsoft.com/office/powerpoint/2010/main" val="320611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723900" y="643467"/>
            <a:ext cx="4691270" cy="5054008"/>
          </a:xfrm>
        </p:spPr>
        <p:txBody>
          <a:bodyPr anchor="ctr">
            <a:normAutofit/>
          </a:bodyPr>
          <a:lstStyle/>
          <a:p>
            <a:pPr algn="r"/>
            <a:r>
              <a:rPr lang="en-US" dirty="0"/>
              <a:t>Precinct-Level Election Results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xfrm>
            <a:off x="5903246" y="643467"/>
            <a:ext cx="2506116" cy="5054008"/>
          </a:xfrm>
        </p:spPr>
        <p:txBody>
          <a:bodyPr anchor="ctr">
            <a:normAutofit/>
          </a:bodyPr>
          <a:lstStyle/>
          <a:p>
            <a:r>
              <a:rPr lang="en-US" dirty="0"/>
              <a:t>Post-election</a:t>
            </a:r>
          </a:p>
        </p:txBody>
      </p:sp>
      <p:cxnSp>
        <p:nvCxnSpPr>
          <p:cNvPr id="11" name="Straight Connector 10">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a:normAutofit/>
          </a:bodyPr>
          <a:lstStyle/>
          <a:p>
            <a:pPr>
              <a:spcAft>
                <a:spcPts val="600"/>
              </a:spcAft>
            </a:pPr>
            <a:fld id="{BE2C44BA-4019-4B7F-9034-D2C3D3821983}" type="slidenum">
              <a:rPr lang="en-US" smtClean="0"/>
              <a:pPr>
                <a:spcAft>
                  <a:spcPts val="600"/>
                </a:spcAft>
              </a:pPr>
              <a:t>21</a:t>
            </a:fld>
            <a:endParaRPr lang="en-US" dirty="0"/>
          </a:p>
        </p:txBody>
      </p:sp>
    </p:spTree>
    <p:extLst>
      <p:ext uri="{BB962C8B-B14F-4D97-AF65-F5344CB8AC3E}">
        <p14:creationId xmlns:p14="http://schemas.microsoft.com/office/powerpoint/2010/main" val="2434298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22</a:t>
            </a:fld>
            <a:endParaRPr lang="en-US" dirty="0"/>
          </a:p>
        </p:txBody>
      </p:sp>
      <p:sp>
        <p:nvSpPr>
          <p:cNvPr id="3" name="Title 1"/>
          <p:cNvSpPr txBox="1">
            <a:spLocks/>
          </p:cNvSpPr>
          <p:nvPr/>
        </p:nvSpPr>
        <p:spPr bwMode="auto">
          <a:xfrm>
            <a:off x="0" y="116378"/>
            <a:ext cx="9144000" cy="735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rPr>
              <a:t>County Statutory</a:t>
            </a:r>
            <a:r>
              <a:rPr kumimoji="0" lang="en-US" sz="3000" b="1" i="0" u="none" strike="noStrike" kern="0" cap="none" spc="0" normalizeH="0" noProof="0" dirty="0">
                <a:ln>
                  <a:noFill/>
                </a:ln>
                <a:solidFill>
                  <a:schemeClr val="accent2">
                    <a:lumMod val="75000"/>
                  </a:schemeClr>
                </a:solidFill>
                <a:effectLst/>
                <a:uLnTx/>
                <a:uFillTx/>
                <a:latin typeface="Cambria" panose="02040503050406030204"/>
                <a:ea typeface="+mj-ea"/>
                <a:cs typeface="+mj-cs"/>
              </a:rPr>
              <a:t> Electio</a:t>
            </a:r>
            <a:r>
              <a:rPr lang="en-US" sz="3000" kern="0" dirty="0">
                <a:solidFill>
                  <a:schemeClr val="accent2">
                    <a:lumMod val="75000"/>
                  </a:schemeClr>
                </a:solidFill>
                <a:latin typeface="Cambria" panose="02040503050406030204"/>
              </a:rPr>
              <a:t>n Reporting Requirements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rPr>
              <a:t>(to BVSC)</a:t>
            </a:r>
          </a:p>
        </p:txBody>
      </p:sp>
      <p:sp>
        <p:nvSpPr>
          <p:cNvPr id="4" name="Content Placeholder 2"/>
          <p:cNvSpPr txBox="1">
            <a:spLocks/>
          </p:cNvSpPr>
          <p:nvPr/>
        </p:nvSpPr>
        <p:spPr>
          <a:xfrm>
            <a:off x="0" y="1276658"/>
            <a:ext cx="9027622" cy="5183128"/>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342900" lvl="2" indent="-342900" fontAlgn="base">
              <a:spcBef>
                <a:spcPct val="0"/>
              </a:spcBef>
              <a:buClr>
                <a:srgbClr val="92D050"/>
              </a:buClr>
              <a:buFont typeface="Wingdings" panose="05000000000000000000" pitchFamily="2" charset="2"/>
              <a:buChar char="§"/>
              <a:defRPr/>
            </a:pPr>
            <a:r>
              <a:rPr lang="en-US" sz="2400" b="1" dirty="0"/>
              <a:t>Precinct-Level Election Results</a:t>
            </a:r>
            <a:br>
              <a:rPr lang="en-US" sz="2400" b="1" dirty="0"/>
            </a:br>
            <a:endParaRPr lang="en-US" sz="2400" b="1" dirty="0"/>
          </a:p>
          <a:p>
            <a:pPr marL="687388" lvl="3" indent="-344488" fontAlgn="base">
              <a:spcBef>
                <a:spcPct val="0"/>
              </a:spcBef>
              <a:buClr>
                <a:srgbClr val="92D050"/>
              </a:buClr>
              <a:buFont typeface="Wingdings" panose="05000000000000000000" pitchFamily="2" charset="2"/>
              <a:buChar char="ü"/>
              <a:defRPr/>
            </a:pPr>
            <a:r>
              <a:rPr lang="en-US" sz="2200" dirty="0"/>
              <a:t>This file is created using a utility software that resides on the voting system’s election management server. Make sure you have the correct utility software loaded.</a:t>
            </a:r>
            <a:br>
              <a:rPr lang="en-US" sz="2200" dirty="0"/>
            </a:br>
            <a:endParaRPr lang="en-US" sz="2200" dirty="0"/>
          </a:p>
          <a:p>
            <a:pPr marL="687388" lvl="3" indent="-344488" fontAlgn="base">
              <a:spcBef>
                <a:spcPct val="0"/>
              </a:spcBef>
              <a:buClr>
                <a:srgbClr val="92D050"/>
              </a:buClr>
              <a:buFont typeface="Wingdings" panose="05000000000000000000" pitchFamily="2" charset="2"/>
              <a:buChar char="ü"/>
              <a:defRPr/>
            </a:pPr>
            <a:r>
              <a:rPr lang="en-US" sz="2200" dirty="0"/>
              <a:t>Submittal is required within 10 days after certification of a Presidential Preference Primary Election, Special Election, Primary Election, or General Election by the Elections Canvassing Commission.</a:t>
            </a:r>
            <a:br>
              <a:rPr lang="en-US" sz="2200" dirty="0"/>
            </a:br>
            <a:endParaRPr lang="en-US" sz="2200" dirty="0"/>
          </a:p>
          <a:p>
            <a:pPr marL="687388" lvl="3" indent="-344488" fontAlgn="base">
              <a:spcBef>
                <a:spcPct val="0"/>
              </a:spcBef>
              <a:buClr>
                <a:srgbClr val="92D050"/>
              </a:buClr>
              <a:buFont typeface="Wingdings" panose="05000000000000000000" pitchFamily="2" charset="2"/>
              <a:buChar char="ü"/>
              <a:defRPr/>
            </a:pPr>
            <a:r>
              <a:rPr lang="en-US" sz="2200" dirty="0"/>
              <a:t>County data is compiled in order to comply with the requirement that precinct-level election results be made available to the both the Legislature and the public in a uniform, searchable, sortable, electronic format.</a:t>
            </a:r>
            <a:endParaRPr lang="en-US" sz="2200" dirty="0">
              <a:solidFill>
                <a:srgbClr val="000000"/>
              </a:solidFill>
              <a:cs typeface="Calibri" pitchFamily="34" charset="0"/>
            </a:endParaRPr>
          </a:p>
        </p:txBody>
      </p:sp>
    </p:spTree>
    <p:extLst>
      <p:ext uri="{BB962C8B-B14F-4D97-AF65-F5344CB8AC3E}">
        <p14:creationId xmlns:p14="http://schemas.microsoft.com/office/powerpoint/2010/main" val="2897300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723900" y="643467"/>
            <a:ext cx="4691270" cy="5054008"/>
          </a:xfrm>
        </p:spPr>
        <p:txBody>
          <a:bodyPr anchor="ctr">
            <a:normAutofit/>
          </a:bodyPr>
          <a:lstStyle/>
          <a:p>
            <a:pPr algn="r"/>
            <a:r>
              <a:rPr lang="en-US" dirty="0"/>
              <a:t>Conduct of Elections Reports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xfrm>
            <a:off x="5903246" y="643467"/>
            <a:ext cx="2506116" cy="5054008"/>
          </a:xfrm>
        </p:spPr>
        <p:txBody>
          <a:bodyPr anchor="ctr">
            <a:normAutofit/>
          </a:bodyPr>
          <a:lstStyle/>
          <a:p>
            <a:r>
              <a:rPr lang="en-US" dirty="0"/>
              <a:t>Post-election</a:t>
            </a:r>
          </a:p>
        </p:txBody>
      </p:sp>
      <p:cxnSp>
        <p:nvCxnSpPr>
          <p:cNvPr id="11" name="Straight Connector 10">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a:normAutofit/>
          </a:bodyPr>
          <a:lstStyle/>
          <a:p>
            <a:pPr>
              <a:spcAft>
                <a:spcPts val="600"/>
              </a:spcAft>
            </a:pPr>
            <a:fld id="{BE2C44BA-4019-4B7F-9034-D2C3D3821983}" type="slidenum">
              <a:rPr lang="en-US" smtClean="0"/>
              <a:pPr>
                <a:spcAft>
                  <a:spcPts val="600"/>
                </a:spcAft>
              </a:pPr>
              <a:t>23</a:t>
            </a:fld>
            <a:endParaRPr lang="en-US" dirty="0"/>
          </a:p>
        </p:txBody>
      </p:sp>
    </p:spTree>
    <p:extLst>
      <p:ext uri="{BB962C8B-B14F-4D97-AF65-F5344CB8AC3E}">
        <p14:creationId xmlns:p14="http://schemas.microsoft.com/office/powerpoint/2010/main" val="2740241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p:cNvSpPr txBox="1">
            <a:spLocks/>
          </p:cNvSpPr>
          <p:nvPr/>
        </p:nvSpPr>
        <p:spPr bwMode="auto">
          <a:xfrm>
            <a:off x="4808763" y="634946"/>
            <a:ext cx="3845379" cy="145075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fontAlgn="base">
              <a:lnSpc>
                <a:spcPct val="85000"/>
              </a:lnSpc>
              <a:spcAft>
                <a:spcPts val="600"/>
              </a:spcAft>
              <a:buClrTx/>
              <a:buSzTx/>
              <a:tabLst/>
              <a:defRPr/>
            </a:pPr>
            <a:r>
              <a:rPr kumimoji="0" lang="en-US" sz="3000" b="1" i="0" u="none" strike="noStrike" cap="none" spc="-50" normalizeH="0" noProof="0" dirty="0">
                <a:ln>
                  <a:noFill/>
                </a:ln>
                <a:solidFill>
                  <a:schemeClr val="tx1">
                    <a:lumMod val="75000"/>
                    <a:lumOff val="25000"/>
                  </a:schemeClr>
                </a:solidFill>
                <a:effectLst/>
                <a:uLnTx/>
                <a:uFillTx/>
              </a:rPr>
              <a:t>County Statutory Election</a:t>
            </a:r>
            <a:r>
              <a:rPr lang="en-US" sz="3000" spc="-50" dirty="0">
                <a:solidFill>
                  <a:schemeClr val="tx1">
                    <a:lumMod val="75000"/>
                    <a:lumOff val="25000"/>
                  </a:schemeClr>
                </a:solidFill>
              </a:rPr>
              <a:t> Reporting Requirements</a:t>
            </a:r>
          </a:p>
          <a:p>
            <a:pPr marL="0" marR="0" lvl="0" indent="0" fontAlgn="base">
              <a:lnSpc>
                <a:spcPct val="85000"/>
              </a:lnSpc>
              <a:spcAft>
                <a:spcPts val="600"/>
              </a:spcAft>
              <a:buClrTx/>
              <a:buSzTx/>
              <a:tabLst/>
              <a:defRPr/>
            </a:pPr>
            <a:r>
              <a:rPr kumimoji="0" lang="en-US" sz="3000" b="1" i="0" u="none" strike="noStrike" cap="none" spc="-50" normalizeH="0" noProof="0" dirty="0">
                <a:ln>
                  <a:noFill/>
                </a:ln>
                <a:solidFill>
                  <a:schemeClr val="tx1">
                    <a:lumMod val="75000"/>
                    <a:lumOff val="25000"/>
                  </a:schemeClr>
                </a:solidFill>
                <a:effectLst/>
                <a:uLnTx/>
                <a:uFillTx/>
              </a:rPr>
              <a:t>(to BVSC)</a:t>
            </a:r>
          </a:p>
        </p:txBody>
      </p:sp>
      <p:cxnSp>
        <p:nvCxnSpPr>
          <p:cNvPr id="20" name="Straight Connector 19">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a:xfrm>
            <a:off x="4572001" y="2152187"/>
            <a:ext cx="4082142" cy="4123144"/>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lvl="1" indent="-201613">
              <a:spcBef>
                <a:spcPts val="0"/>
              </a:spcBef>
              <a:buFont typeface="Wingdings" panose="05000000000000000000" pitchFamily="2" charset="2"/>
              <a:buChar char="§"/>
            </a:pPr>
            <a:r>
              <a:rPr lang="en-US" b="1" dirty="0"/>
              <a:t>Conduct of Elections Report</a:t>
            </a:r>
            <a:br>
              <a:rPr lang="en-US" b="1" dirty="0"/>
            </a:br>
            <a:endParaRPr lang="en-US" b="1" dirty="0"/>
          </a:p>
          <a:p>
            <a:pPr marL="228600" indent="-201613">
              <a:spcBef>
                <a:spcPts val="0"/>
              </a:spcBef>
              <a:buFont typeface="Wingdings" panose="05000000000000000000" pitchFamily="2" charset="2"/>
              <a:buChar char="§"/>
            </a:pPr>
            <a:r>
              <a:rPr lang="en-US" sz="1800" dirty="0"/>
              <a:t>Form (DS DE-81) on Division of Elections’ forms webpage</a:t>
            </a:r>
          </a:p>
          <a:p>
            <a:pPr marL="228600" indent="-201613">
              <a:spcBef>
                <a:spcPts val="0"/>
              </a:spcBef>
              <a:buFont typeface="Wingdings" panose="05000000000000000000" pitchFamily="2" charset="2"/>
              <a:buChar char="§"/>
            </a:pPr>
            <a:endParaRPr lang="en-US" sz="1800" dirty="0"/>
          </a:p>
          <a:p>
            <a:pPr marL="228600" indent="-201613">
              <a:spcBef>
                <a:spcPts val="0"/>
              </a:spcBef>
              <a:buFont typeface="Wingdings" panose="05000000000000000000" pitchFamily="2" charset="2"/>
              <a:buChar char="§"/>
            </a:pPr>
            <a:r>
              <a:rPr lang="en-US" sz="1800" dirty="0"/>
              <a:t>Must be file same time as official election results filed/certified.</a:t>
            </a:r>
          </a:p>
          <a:p>
            <a:pPr marL="228600" indent="-201613">
              <a:spcBef>
                <a:spcPts val="0"/>
              </a:spcBef>
              <a:buFont typeface="Wingdings" panose="05000000000000000000" pitchFamily="2" charset="2"/>
              <a:buChar char="§"/>
            </a:pPr>
            <a:endParaRPr lang="en-US" sz="1800" dirty="0"/>
          </a:p>
          <a:p>
            <a:pPr marL="228600" indent="-201613">
              <a:spcBef>
                <a:spcPts val="0"/>
              </a:spcBef>
              <a:buFont typeface="Wingdings" panose="05000000000000000000" pitchFamily="2" charset="2"/>
              <a:buChar char="§"/>
            </a:pPr>
            <a:r>
              <a:rPr lang="en-US" sz="1800" dirty="0"/>
              <a:t>Report is basis for discovering difficulties that were encountered in the election for purpose of proactively implementing possible solutions to these problems for future elections.</a:t>
            </a:r>
          </a:p>
          <a:p>
            <a:pPr marL="228600" indent="-201613">
              <a:spcBef>
                <a:spcPts val="0"/>
              </a:spcBef>
              <a:buFont typeface="Wingdings" panose="05000000000000000000" pitchFamily="2" charset="2"/>
              <a:buChar char="§"/>
            </a:pPr>
            <a:endParaRPr lang="en-US" sz="1800" dirty="0">
              <a:solidFill>
                <a:prstClr val="black"/>
              </a:solidFill>
              <a:latin typeface="Calibri" panose="020F0502020204030204"/>
            </a:endParaRPr>
          </a:p>
          <a:p>
            <a:pPr marL="228600" indent="-201613">
              <a:spcBef>
                <a:spcPts val="0"/>
              </a:spcBef>
              <a:buFont typeface="Wingdings" panose="05000000000000000000" pitchFamily="2" charset="2"/>
              <a:buChar char="§"/>
            </a:pPr>
            <a:r>
              <a:rPr lang="en-US" sz="1800" dirty="0">
                <a:solidFill>
                  <a:prstClr val="black"/>
                </a:solidFill>
                <a:latin typeface="Calibri" panose="020F0502020204030204"/>
              </a:rPr>
              <a:t>Basis for legislative report due February 15, of each year following General Election</a:t>
            </a:r>
            <a:endParaRPr lang="en-US" sz="1800" dirty="0"/>
          </a:p>
          <a:p>
            <a:pPr marL="228600" indent="-201613">
              <a:spcBef>
                <a:spcPts val="0"/>
              </a:spcBef>
              <a:buFont typeface="Wingdings" panose="05000000000000000000" pitchFamily="2" charset="2"/>
              <a:buChar char="§"/>
            </a:pPr>
            <a:endParaRPr lang="en-US" sz="1800" dirty="0"/>
          </a:p>
        </p:txBody>
      </p:sp>
      <p:sp>
        <p:nvSpPr>
          <p:cNvPr id="22" name="Rectangle 21">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vert="horz" lIns="91440" tIns="45720" rIns="91440" bIns="45720" rtlCol="0" anchor="ctr">
            <a:normAutofit/>
          </a:bodyPr>
          <a:lstStyle/>
          <a:p>
            <a:pPr>
              <a:spcAft>
                <a:spcPts val="600"/>
              </a:spcAft>
            </a:pPr>
            <a:fld id="{BE2C44BA-4019-4B7F-9034-D2C3D3821983}" type="slidenum">
              <a:rPr lang="en-US" smtClean="0"/>
              <a:pPr>
                <a:spcAft>
                  <a:spcPts val="600"/>
                </a:spcAft>
              </a:pPr>
              <a:t>24</a:t>
            </a:fld>
            <a:endParaRPr lang="en-US" dirty="0"/>
          </a:p>
        </p:txBody>
      </p:sp>
      <p:pic>
        <p:nvPicPr>
          <p:cNvPr id="5" name="Picture 4">
            <a:extLst>
              <a:ext uri="{FF2B5EF4-FFF2-40B4-BE49-F238E27FC236}">
                <a16:creationId xmlns:a16="http://schemas.microsoft.com/office/drawing/2014/main" id="{80C4964D-1A80-4FBA-DF5B-7F02C98DC721}"/>
              </a:ext>
            </a:extLst>
          </p:cNvPr>
          <p:cNvPicPr>
            <a:picLocks noChangeAspect="1"/>
          </p:cNvPicPr>
          <p:nvPr/>
        </p:nvPicPr>
        <p:blipFill>
          <a:blip r:embed="rId3"/>
          <a:stretch>
            <a:fillRect/>
          </a:stretch>
        </p:blipFill>
        <p:spPr>
          <a:xfrm>
            <a:off x="181871" y="269850"/>
            <a:ext cx="4376526" cy="5678021"/>
          </a:xfrm>
          <a:prstGeom prst="rect">
            <a:avLst/>
          </a:prstGeom>
        </p:spPr>
      </p:pic>
    </p:spTree>
    <p:extLst>
      <p:ext uri="{BB962C8B-B14F-4D97-AF65-F5344CB8AC3E}">
        <p14:creationId xmlns:p14="http://schemas.microsoft.com/office/powerpoint/2010/main" val="3025142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4ECC08-380F-9E71-3AC6-07DD6B1DF84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D311CAE-E0A7-AF02-1351-1643E1C91F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87740D69-9B37-99ED-5ABE-842E84950C52}"/>
              </a:ext>
            </a:extLst>
          </p:cNvPr>
          <p:cNvSpPr>
            <a:spLocks noGrp="1"/>
          </p:cNvSpPr>
          <p:nvPr>
            <p:ph type="ctrTitle"/>
          </p:nvPr>
        </p:nvSpPr>
        <p:spPr>
          <a:xfrm>
            <a:off x="723900" y="643467"/>
            <a:ext cx="4691270" cy="5054008"/>
          </a:xfrm>
        </p:spPr>
        <p:txBody>
          <a:bodyPr anchor="ctr">
            <a:normAutofit/>
          </a:bodyPr>
          <a:lstStyle/>
          <a:p>
            <a:pPr algn="r"/>
            <a:r>
              <a:rPr lang="en-US" dirty="0"/>
              <a:t>Overvote and Undervote Report</a:t>
            </a:r>
          </a:p>
        </p:txBody>
      </p:sp>
      <p:sp>
        <p:nvSpPr>
          <p:cNvPr id="4" name="Subtitle 3">
            <a:extLst>
              <a:ext uri="{FF2B5EF4-FFF2-40B4-BE49-F238E27FC236}">
                <a16:creationId xmlns:a16="http://schemas.microsoft.com/office/drawing/2014/main" id="{AF1F74D2-BEF5-AFFB-D79C-7F26E3DD4732}"/>
              </a:ext>
            </a:extLst>
          </p:cNvPr>
          <p:cNvSpPr>
            <a:spLocks noGrp="1"/>
          </p:cNvSpPr>
          <p:nvPr>
            <p:ph type="subTitle" idx="1"/>
          </p:nvPr>
        </p:nvSpPr>
        <p:spPr>
          <a:xfrm>
            <a:off x="5903246" y="643467"/>
            <a:ext cx="2506116" cy="5054008"/>
          </a:xfrm>
        </p:spPr>
        <p:txBody>
          <a:bodyPr anchor="ctr">
            <a:normAutofit/>
          </a:bodyPr>
          <a:lstStyle/>
          <a:p>
            <a:r>
              <a:rPr lang="en-US" dirty="0"/>
              <a:t>Post-election</a:t>
            </a:r>
          </a:p>
        </p:txBody>
      </p:sp>
      <p:cxnSp>
        <p:nvCxnSpPr>
          <p:cNvPr id="11" name="Straight Connector 10">
            <a:extLst>
              <a:ext uri="{FF2B5EF4-FFF2-40B4-BE49-F238E27FC236}">
                <a16:creationId xmlns:a16="http://schemas.microsoft.com/office/drawing/2014/main" id="{2D05BB07-88A5-26F7-199D-FA2995F0B4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10CA0E5-0E29-F576-FADA-5F5404751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3A305E1-3A5C-99BF-EACF-B8E794DC9F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56C21DAC-EDF2-9219-78D0-0EE95B1FAA18}"/>
              </a:ext>
            </a:extLst>
          </p:cNvPr>
          <p:cNvSpPr>
            <a:spLocks noGrp="1"/>
          </p:cNvSpPr>
          <p:nvPr>
            <p:ph type="sldNum" sz="quarter" idx="12"/>
          </p:nvPr>
        </p:nvSpPr>
        <p:spPr>
          <a:xfrm>
            <a:off x="7425343" y="6459785"/>
            <a:ext cx="984019"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E2C44BA-4019-4B7F-9034-D2C3D3821983}"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605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8031E-EC56-F78B-59CB-562C48304A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616646-C44D-EA49-7BFF-86174AA70A4E}"/>
              </a:ext>
            </a:extLst>
          </p:cNvPr>
          <p:cNvSpPr>
            <a:spLocks noGrp="1"/>
          </p:cNvSpPr>
          <p:nvPr>
            <p:ph type="title"/>
          </p:nvPr>
        </p:nvSpPr>
        <p:spPr/>
        <p:txBody>
          <a:bodyPr/>
          <a:lstStyle/>
          <a:p>
            <a:r>
              <a:rPr lang="en-US" dirty="0"/>
              <a:t>Form – DS-DE 40 Overvotes/Undervotes</a:t>
            </a:r>
          </a:p>
        </p:txBody>
      </p:sp>
      <p:sp>
        <p:nvSpPr>
          <p:cNvPr id="5" name="Content Placeholder 4">
            <a:extLst>
              <a:ext uri="{FF2B5EF4-FFF2-40B4-BE49-F238E27FC236}">
                <a16:creationId xmlns:a16="http://schemas.microsoft.com/office/drawing/2014/main" id="{85C078C1-3F16-8BD2-ED33-4966CAE4A45E}"/>
              </a:ext>
            </a:extLst>
          </p:cNvPr>
          <p:cNvSpPr>
            <a:spLocks noGrp="1"/>
          </p:cNvSpPr>
          <p:nvPr>
            <p:ph idx="1"/>
          </p:nvPr>
        </p:nvSpPr>
        <p:spPr>
          <a:xfrm>
            <a:off x="865562" y="1804574"/>
            <a:ext cx="7543801" cy="4535265"/>
          </a:xfrm>
        </p:spPr>
        <p:txBody>
          <a:bodyPr>
            <a:noAutofit/>
          </a:bodyPr>
          <a:lstStyle/>
          <a:p>
            <a:pPr marL="228600" marR="0" lvl="0" indent="-228600" algn="l" defTabSz="914400" rtl="0" eaLnBrk="1" fontAlgn="auto" latinLnBrk="0" hangingPunct="1">
              <a:lnSpc>
                <a:spcPct val="80000"/>
              </a:lnSpc>
              <a:spcBef>
                <a:spcPts val="600"/>
              </a:spcBef>
              <a:spcAft>
                <a:spcPts val="0"/>
              </a:spcAft>
              <a:buClr>
                <a:schemeClr val="tx2"/>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By December 15</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of a General Election year, Supervisors must submit a report including the total number of overvotes and undervotes cast for the “President / Vice President” or the “Governor / Lt. Governor” contest or, if neither appears, the first race appearing on the ballot.</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600"/>
              </a:spcBef>
              <a:spcAft>
                <a:spcPts val="0"/>
              </a:spcAft>
              <a:buClr>
                <a:schemeClr val="tx2"/>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County data submitted on form DS DE-40</a:t>
            </a:r>
          </a:p>
          <a:p>
            <a:pPr marL="521208" lvl="1" indent="-228600">
              <a:lnSpc>
                <a:spcPct val="80000"/>
              </a:lnSpc>
              <a:spcBef>
                <a:spcPts val="600"/>
              </a:spcBef>
              <a:spcAft>
                <a:spcPts val="0"/>
              </a:spcAft>
              <a:buClr>
                <a:schemeClr val="tx2"/>
              </a:buClr>
              <a:buFont typeface="Wingdings" panose="05000000000000000000" pitchFamily="2" charset="2"/>
              <a:buChar char="§"/>
              <a:defRPr/>
            </a:pPr>
            <a:r>
              <a:rPr lang="en-US" sz="2400" dirty="0">
                <a:solidFill>
                  <a:prstClr val="black"/>
                </a:solidFill>
                <a:latin typeface="Calibri" panose="020F0502020204030204"/>
              </a:rPr>
              <a:t>Five sections</a:t>
            </a:r>
          </a:p>
          <a:p>
            <a:pPr marL="521208" lvl="1" indent="-228600">
              <a:lnSpc>
                <a:spcPct val="80000"/>
              </a:lnSpc>
              <a:spcBef>
                <a:spcPts val="600"/>
              </a:spcBef>
              <a:spcAft>
                <a:spcPts val="0"/>
              </a:spcAft>
              <a:buClr>
                <a:schemeClr val="tx2"/>
              </a:buClr>
              <a:buFont typeface="Wingdings" panose="05000000000000000000" pitchFamily="2" charset="2"/>
              <a:buChar char="§"/>
              <a:defRPr/>
            </a:pPr>
            <a:r>
              <a:rPr lang="en-US" sz="2400" dirty="0">
                <a:solidFill>
                  <a:prstClr val="black"/>
                </a:solidFill>
                <a:latin typeface="Calibri" panose="020F0502020204030204"/>
              </a:rPr>
              <a:t>A</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nalyzed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and compiled into a report </a:t>
            </a:r>
          </a:p>
          <a:p>
            <a:pPr marL="521208" lvl="1" indent="-228600">
              <a:lnSpc>
                <a:spcPct val="80000"/>
              </a:lnSpc>
              <a:spcBef>
                <a:spcPts val="600"/>
              </a:spcBef>
              <a:spcAft>
                <a:spcPts val="0"/>
              </a:spcAft>
              <a:buClr>
                <a:schemeClr val="tx2"/>
              </a:buClr>
              <a:buFont typeface="Wingdings" panose="05000000000000000000" pitchFamily="2" charset="2"/>
              <a:buChar char="§"/>
              <a:defRPr/>
            </a:pPr>
            <a:r>
              <a:rPr lang="en-US" sz="2400" dirty="0">
                <a:solidFill>
                  <a:prstClr val="black"/>
                </a:solidFill>
                <a:latin typeface="Calibri" panose="020F0502020204030204"/>
              </a:rPr>
              <a:t>Basis for legislative report due February 15, of each year following General Election</a:t>
            </a:r>
            <a:endParaRPr lang="en-US" sz="2400" dirty="0"/>
          </a:p>
        </p:txBody>
      </p:sp>
      <p:sp>
        <p:nvSpPr>
          <p:cNvPr id="2" name="Slide Number Placeholder 1">
            <a:extLst>
              <a:ext uri="{FF2B5EF4-FFF2-40B4-BE49-F238E27FC236}">
                <a16:creationId xmlns:a16="http://schemas.microsoft.com/office/drawing/2014/main" id="{00E01CDC-D0F9-DE3F-89E2-DF595D26A34F}"/>
              </a:ext>
            </a:extLst>
          </p:cNvPr>
          <p:cNvSpPr>
            <a:spLocks noGrp="1"/>
          </p:cNvSpPr>
          <p:nvPr>
            <p:ph type="sldNum" sz="quarter" idx="12"/>
          </p:nvPr>
        </p:nvSpPr>
        <p:spPr/>
        <p:txBody>
          <a:bodyPr/>
          <a:lstStyle/>
          <a:p>
            <a:fld id="{BE2C44BA-4019-4B7F-9034-D2C3D3821983}" type="slidenum">
              <a:rPr lang="en-US" smtClean="0"/>
              <a:t>26</a:t>
            </a:fld>
            <a:endParaRPr lang="en-US" dirty="0"/>
          </a:p>
        </p:txBody>
      </p:sp>
    </p:spTree>
    <p:extLst>
      <p:ext uri="{BB962C8B-B14F-4D97-AF65-F5344CB8AC3E}">
        <p14:creationId xmlns:p14="http://schemas.microsoft.com/office/powerpoint/2010/main" val="1378787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F10EE6-6398-3E09-712A-85DEC0AC153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7D8A9447-DEFF-40A5-8673-B7A365C3F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3" name="Content Placeholder 2">
            <a:extLst>
              <a:ext uri="{FF2B5EF4-FFF2-40B4-BE49-F238E27FC236}">
                <a16:creationId xmlns:a16="http://schemas.microsoft.com/office/drawing/2014/main" id="{B043CE29-B61A-67A5-0CE6-BDEBC8DABE44}"/>
              </a:ext>
            </a:extLst>
          </p:cNvPr>
          <p:cNvPicPr>
            <a:picLocks noGrp="1" noChangeAspect="1"/>
          </p:cNvPicPr>
          <p:nvPr>
            <p:ph idx="1"/>
          </p:nvPr>
        </p:nvPicPr>
        <p:blipFill>
          <a:blip r:embed="rId3"/>
          <a:stretch>
            <a:fillRect/>
          </a:stretch>
        </p:blipFill>
        <p:spPr>
          <a:xfrm>
            <a:off x="1230608" y="399989"/>
            <a:ext cx="3743044" cy="6531487"/>
          </a:xfrm>
          <a:prstGeom prst="rect">
            <a:avLst/>
          </a:prstGeom>
        </p:spPr>
      </p:pic>
      <p:sp>
        <p:nvSpPr>
          <p:cNvPr id="19" name="Rectangle 18">
            <a:extLst>
              <a:ext uri="{FF2B5EF4-FFF2-40B4-BE49-F238E27FC236}">
                <a16:creationId xmlns:a16="http://schemas.microsoft.com/office/drawing/2014/main" id="{290C21F9-FD6D-4457-B130-1A531F242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710114" y="0"/>
            <a:ext cx="343855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A41F8F1B-DAF7-97B0-EBD7-2E12A86072A0}"/>
              </a:ext>
            </a:extLst>
          </p:cNvPr>
          <p:cNvSpPr>
            <a:spLocks noGrp="1"/>
          </p:cNvSpPr>
          <p:nvPr>
            <p:ph type="title"/>
          </p:nvPr>
        </p:nvSpPr>
        <p:spPr>
          <a:xfrm>
            <a:off x="6072663" y="640080"/>
            <a:ext cx="2744435" cy="2926080"/>
          </a:xfrm>
        </p:spPr>
        <p:txBody>
          <a:bodyPr vert="horz" lIns="91440" tIns="45720" rIns="91440" bIns="45720" rtlCol="0" anchor="b">
            <a:normAutofit/>
          </a:bodyPr>
          <a:lstStyle/>
          <a:p>
            <a:r>
              <a:rPr lang="en-US" sz="2100">
                <a:solidFill>
                  <a:srgbClr val="FFFFFF"/>
                </a:solidFill>
              </a:rPr>
              <a:t>Form – DS-DE 40 Overvotes/Undervotes</a:t>
            </a:r>
          </a:p>
        </p:txBody>
      </p:sp>
      <p:sp>
        <p:nvSpPr>
          <p:cNvPr id="21" name="Rectangle 20">
            <a:extLst>
              <a:ext uri="{FF2B5EF4-FFF2-40B4-BE49-F238E27FC236}">
                <a16:creationId xmlns:a16="http://schemas.microsoft.com/office/drawing/2014/main" id="{28F6EF4B-2F40-485B-9F36-084731486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7679"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a:extLst>
              <a:ext uri="{FF2B5EF4-FFF2-40B4-BE49-F238E27FC236}">
                <a16:creationId xmlns:a16="http://schemas.microsoft.com/office/drawing/2014/main" id="{D17F3CA2-E80C-DBA8-D787-8B3AD59CDDCE}"/>
              </a:ext>
            </a:extLst>
          </p:cNvPr>
          <p:cNvSpPr>
            <a:spLocks noGrp="1"/>
          </p:cNvSpPr>
          <p:nvPr>
            <p:ph type="sldNum" sz="quarter" idx="12"/>
          </p:nvPr>
        </p:nvSpPr>
        <p:spPr>
          <a:xfrm>
            <a:off x="8272930" y="6459785"/>
            <a:ext cx="544168" cy="365125"/>
          </a:xfrm>
        </p:spPr>
        <p:txBody>
          <a:bodyPr vert="horz" lIns="91440" tIns="45720" rIns="91440" bIns="45720" rtlCol="0" anchor="ctr">
            <a:normAutofit/>
          </a:bodyPr>
          <a:lstStyle/>
          <a:p>
            <a:pPr>
              <a:spcAft>
                <a:spcPts val="600"/>
              </a:spcAft>
            </a:pPr>
            <a:fld id="{BE2C44BA-4019-4B7F-9034-D2C3D3821983}" type="slidenum">
              <a:rPr lang="en-US" smtClean="0"/>
              <a:pPr>
                <a:spcAft>
                  <a:spcPts val="600"/>
                </a:spcAft>
              </a:pPr>
              <a:t>27</a:t>
            </a:fld>
            <a:endParaRPr lang="en-US"/>
          </a:p>
        </p:txBody>
      </p:sp>
    </p:spTree>
    <p:extLst>
      <p:ext uri="{BB962C8B-B14F-4D97-AF65-F5344CB8AC3E}">
        <p14:creationId xmlns:p14="http://schemas.microsoft.com/office/powerpoint/2010/main" val="262591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F4B83-5C40-9362-BD0C-FBDAAB6F4A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165CDE-0CCC-4861-AEDA-040A21429443}"/>
              </a:ext>
            </a:extLst>
          </p:cNvPr>
          <p:cNvSpPr>
            <a:spLocks noGrp="1"/>
          </p:cNvSpPr>
          <p:nvPr>
            <p:ph type="title"/>
          </p:nvPr>
        </p:nvSpPr>
        <p:spPr/>
        <p:txBody>
          <a:bodyPr/>
          <a:lstStyle/>
          <a:p>
            <a:r>
              <a:rPr lang="en-US" dirty="0"/>
              <a:t>Purpose of Report</a:t>
            </a:r>
          </a:p>
        </p:txBody>
      </p:sp>
      <p:sp>
        <p:nvSpPr>
          <p:cNvPr id="5" name="Content Placeholder 4">
            <a:extLst>
              <a:ext uri="{FF2B5EF4-FFF2-40B4-BE49-F238E27FC236}">
                <a16:creationId xmlns:a16="http://schemas.microsoft.com/office/drawing/2014/main" id="{4048E6DB-1F1A-045C-463D-C3F4FA332E80}"/>
              </a:ext>
            </a:extLst>
          </p:cNvPr>
          <p:cNvSpPr>
            <a:spLocks noGrp="1"/>
          </p:cNvSpPr>
          <p:nvPr>
            <p:ph idx="1"/>
          </p:nvPr>
        </p:nvSpPr>
        <p:spPr>
          <a:xfrm>
            <a:off x="865562" y="1804574"/>
            <a:ext cx="7543801" cy="4535265"/>
          </a:xfrm>
        </p:spPr>
        <p:txBody>
          <a:bodyPr>
            <a:noAutofit/>
          </a:bodyPr>
          <a:lstStyle/>
          <a:p>
            <a:pPr marL="228600" marR="0" lvl="0" indent="-228600" algn="l" defTabSz="914400" rtl="0" eaLnBrk="1" fontAlgn="auto" latinLnBrk="0" hangingPunct="1">
              <a:lnSpc>
                <a:spcPct val="80000"/>
              </a:lnSpc>
              <a:spcBef>
                <a:spcPts val="600"/>
              </a:spcBef>
              <a:spcAft>
                <a:spcPts val="0"/>
              </a:spcAft>
              <a:buClr>
                <a:schemeClr val="tx2"/>
              </a:buClr>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600"/>
              </a:spcBef>
              <a:spcAft>
                <a:spcPts val="0"/>
              </a:spcAft>
              <a:buClr>
                <a:schemeClr val="tx2"/>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purpose is to:</a:t>
            </a:r>
          </a:p>
          <a:p>
            <a:pPr marL="228600" marR="0" lvl="0" indent="-228600" algn="l" defTabSz="914400" rtl="0" eaLnBrk="1" fontAlgn="auto" latinLnBrk="0" hangingPunct="1">
              <a:lnSpc>
                <a:spcPct val="80000"/>
              </a:lnSpc>
              <a:spcBef>
                <a:spcPts val="600"/>
              </a:spcBef>
              <a:spcAft>
                <a:spcPts val="0"/>
              </a:spcAft>
              <a:buClr>
                <a:schemeClr val="tx2"/>
              </a:buClr>
              <a:buSzTx/>
              <a:buFont typeface="Wingdings" panose="05000000000000000000" pitchFamily="2" charset="2"/>
              <a:buChar char="§"/>
              <a:tabLst/>
              <a:defRPr/>
            </a:pPr>
            <a:r>
              <a:rPr lang="en-US" sz="2400" dirty="0">
                <a:solidFill>
                  <a:prstClr val="black"/>
                </a:solidFill>
                <a:latin typeface="Calibri" panose="020F0502020204030204"/>
              </a:rPr>
              <a:t>D</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etect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problems with ballot design or instructions that might have caused voter confusion, voting system problems, and </a:t>
            </a:r>
          </a:p>
          <a:p>
            <a:pPr marL="228600" marR="0" lvl="0" indent="-228600" algn="l" defTabSz="914400" rtl="0" eaLnBrk="1" fontAlgn="auto" latinLnBrk="0" hangingPunct="1">
              <a:lnSpc>
                <a:spcPct val="80000"/>
              </a:lnSpc>
              <a:spcBef>
                <a:spcPts val="600"/>
              </a:spcBef>
              <a:spcAft>
                <a:spcPts val="0"/>
              </a:spcAft>
              <a:buClr>
                <a:schemeClr val="tx2"/>
              </a:buClr>
              <a:buSzTx/>
              <a:buFont typeface="Wingdings" panose="05000000000000000000" pitchFamily="2" charset="2"/>
              <a:buChar char="§"/>
              <a:tabLst/>
              <a:defRPr/>
            </a:pPr>
            <a:r>
              <a:rPr lang="en-US" sz="2400" dirty="0">
                <a:solidFill>
                  <a:prstClr val="black"/>
                </a:solidFill>
                <a:latin typeface="Calibri" panose="020F0502020204030204"/>
              </a:rPr>
              <a:t>I</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dentify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recommendations for correction of such problems, if they exist.</a:t>
            </a:r>
          </a:p>
          <a:p>
            <a:endParaRPr lang="en-US" sz="2400" dirty="0"/>
          </a:p>
        </p:txBody>
      </p:sp>
      <p:sp>
        <p:nvSpPr>
          <p:cNvPr id="2" name="Slide Number Placeholder 1">
            <a:extLst>
              <a:ext uri="{FF2B5EF4-FFF2-40B4-BE49-F238E27FC236}">
                <a16:creationId xmlns:a16="http://schemas.microsoft.com/office/drawing/2014/main" id="{E0A1983E-F3FC-0C5E-C63F-02E6AE986095}"/>
              </a:ext>
            </a:extLst>
          </p:cNvPr>
          <p:cNvSpPr>
            <a:spLocks noGrp="1"/>
          </p:cNvSpPr>
          <p:nvPr>
            <p:ph type="sldNum" sz="quarter" idx="12"/>
          </p:nvPr>
        </p:nvSpPr>
        <p:spPr/>
        <p:txBody>
          <a:bodyPr/>
          <a:lstStyle/>
          <a:p>
            <a:fld id="{BE2C44BA-4019-4B7F-9034-D2C3D3821983}" type="slidenum">
              <a:rPr lang="en-US" smtClean="0"/>
              <a:t>28</a:t>
            </a:fld>
            <a:endParaRPr lang="en-US" dirty="0"/>
          </a:p>
        </p:txBody>
      </p:sp>
    </p:spTree>
    <p:extLst>
      <p:ext uri="{BB962C8B-B14F-4D97-AF65-F5344CB8AC3E}">
        <p14:creationId xmlns:p14="http://schemas.microsoft.com/office/powerpoint/2010/main" val="2581224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FC41C9-AADE-0795-DC18-09F9C18B9AC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D32510-6C28-8E8C-83C1-D2D25E991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0CBD0DC-55F8-3C7D-A268-BCDD495333C5}"/>
              </a:ext>
            </a:extLst>
          </p:cNvPr>
          <p:cNvSpPr>
            <a:spLocks noGrp="1"/>
          </p:cNvSpPr>
          <p:nvPr>
            <p:ph type="ctrTitle"/>
          </p:nvPr>
        </p:nvSpPr>
        <p:spPr>
          <a:xfrm>
            <a:off x="723900" y="643467"/>
            <a:ext cx="4691270" cy="5054008"/>
          </a:xfrm>
        </p:spPr>
        <p:txBody>
          <a:bodyPr anchor="ctr">
            <a:normAutofit/>
          </a:bodyPr>
          <a:lstStyle/>
          <a:p>
            <a:pPr algn="r"/>
            <a:r>
              <a:rPr lang="en-US" dirty="0"/>
              <a:t>Voting System Audit Report</a:t>
            </a:r>
          </a:p>
        </p:txBody>
      </p:sp>
      <p:sp>
        <p:nvSpPr>
          <p:cNvPr id="4" name="Subtitle 3">
            <a:extLst>
              <a:ext uri="{FF2B5EF4-FFF2-40B4-BE49-F238E27FC236}">
                <a16:creationId xmlns:a16="http://schemas.microsoft.com/office/drawing/2014/main" id="{265CE454-929E-E4D2-4EA4-A630CB8DE8D9}"/>
              </a:ext>
            </a:extLst>
          </p:cNvPr>
          <p:cNvSpPr>
            <a:spLocks noGrp="1"/>
          </p:cNvSpPr>
          <p:nvPr>
            <p:ph type="subTitle" idx="1"/>
          </p:nvPr>
        </p:nvSpPr>
        <p:spPr>
          <a:xfrm>
            <a:off x="5903246" y="643467"/>
            <a:ext cx="2506116" cy="5054008"/>
          </a:xfrm>
        </p:spPr>
        <p:txBody>
          <a:bodyPr anchor="ctr">
            <a:normAutofit/>
          </a:bodyPr>
          <a:lstStyle/>
          <a:p>
            <a:r>
              <a:rPr lang="en-US" dirty="0"/>
              <a:t>Post-election</a:t>
            </a:r>
          </a:p>
        </p:txBody>
      </p:sp>
      <p:cxnSp>
        <p:nvCxnSpPr>
          <p:cNvPr id="11" name="Straight Connector 10">
            <a:extLst>
              <a:ext uri="{FF2B5EF4-FFF2-40B4-BE49-F238E27FC236}">
                <a16:creationId xmlns:a16="http://schemas.microsoft.com/office/drawing/2014/main" id="{011A8740-3C48-60D0-DE09-E5BF93000A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4A95324-B270-6E66-7161-608ECAE5E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B286F99-B9AC-F678-B44A-09FA6CB49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E52CB10A-96D0-49ED-21DF-D749BD8CEF74}"/>
              </a:ext>
            </a:extLst>
          </p:cNvPr>
          <p:cNvSpPr>
            <a:spLocks noGrp="1"/>
          </p:cNvSpPr>
          <p:nvPr>
            <p:ph type="sldNum" sz="quarter" idx="12"/>
          </p:nvPr>
        </p:nvSpPr>
        <p:spPr>
          <a:xfrm>
            <a:off x="7425343" y="6459785"/>
            <a:ext cx="984019"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E2C44BA-4019-4B7F-9034-D2C3D3821983}"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669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1D29B0-3D91-0786-3971-00ACA137EB8B}"/>
              </a:ext>
            </a:extLst>
          </p:cNvPr>
          <p:cNvSpPr>
            <a:spLocks noGrp="1"/>
          </p:cNvSpPr>
          <p:nvPr>
            <p:ph type="title"/>
          </p:nvPr>
        </p:nvSpPr>
        <p:spPr/>
        <p:txBody>
          <a:bodyPr/>
          <a:lstStyle/>
          <a:p>
            <a:r>
              <a:rPr lang="en-US" b="1" dirty="0">
                <a:solidFill>
                  <a:schemeClr val="accent2">
                    <a:lumMod val="75000"/>
                  </a:schemeClr>
                </a:solidFill>
              </a:rPr>
              <a:t>Post-Election Certification Voting System Audit</a:t>
            </a:r>
          </a:p>
        </p:txBody>
      </p:sp>
      <p:sp>
        <p:nvSpPr>
          <p:cNvPr id="7" name="Content Placeholder 6">
            <a:extLst>
              <a:ext uri="{FF2B5EF4-FFF2-40B4-BE49-F238E27FC236}">
                <a16:creationId xmlns:a16="http://schemas.microsoft.com/office/drawing/2014/main" id="{4F788C50-BC3E-AD7B-C714-E9CACCDBE6CB}"/>
              </a:ext>
            </a:extLst>
          </p:cNvPr>
          <p:cNvSpPr>
            <a:spLocks noGrp="1"/>
          </p:cNvSpPr>
          <p:nvPr>
            <p:ph idx="1"/>
          </p:nvPr>
        </p:nvSpPr>
        <p:spPr/>
        <p:txBody>
          <a:bodyPr>
            <a:normAutofit fontScale="92500" lnSpcReduction="10000"/>
          </a:bodyPr>
          <a:lstStyle/>
          <a:p>
            <a:pPr marL="230188" indent="-230188">
              <a:spcBef>
                <a:spcPts val="0"/>
              </a:spcBef>
              <a:buFont typeface="Wingdings" panose="05000000000000000000" pitchFamily="2" charset="2"/>
              <a:buChar char="§"/>
            </a:pPr>
            <a:r>
              <a:rPr lang="en-US" sz="2400" dirty="0"/>
              <a:t>Publicly noticed – 24 hours before activity begins.</a:t>
            </a:r>
            <a:br>
              <a:rPr lang="en-US" sz="2400" dirty="0"/>
            </a:br>
            <a:endParaRPr lang="en-US" sz="2400" dirty="0"/>
          </a:p>
          <a:p>
            <a:pPr marL="230188" indent="-230188">
              <a:spcBef>
                <a:spcPts val="0"/>
              </a:spcBef>
              <a:buFont typeface="Wingdings" panose="05000000000000000000" pitchFamily="2" charset="2"/>
              <a:buChar char="§"/>
            </a:pPr>
            <a:r>
              <a:rPr lang="en-US" sz="2400" dirty="0"/>
              <a:t>Must be completed and posted no later than the 7</a:t>
            </a:r>
            <a:r>
              <a:rPr lang="en-US" sz="2400" baseline="30000" dirty="0"/>
              <a:t>th</a:t>
            </a:r>
            <a:r>
              <a:rPr lang="en-US" sz="2400" dirty="0"/>
              <a:t> day after an election has been certified and the report is due to the BVSC by December 15th. </a:t>
            </a:r>
          </a:p>
          <a:p>
            <a:pPr marL="230188" indent="-230188">
              <a:spcBef>
                <a:spcPts val="0"/>
              </a:spcBef>
              <a:buFont typeface="Wingdings" panose="05000000000000000000" pitchFamily="2" charset="2"/>
              <a:buChar char="§"/>
            </a:pPr>
            <a:endParaRPr lang="en-US" sz="2400" dirty="0">
              <a:solidFill>
                <a:prstClr val="black"/>
              </a:solidFill>
              <a:latin typeface="Calibri" panose="020F0502020204030204"/>
            </a:endParaRPr>
          </a:p>
          <a:p>
            <a:pPr marL="230188" indent="-230188">
              <a:spcBef>
                <a:spcPts val="0"/>
              </a:spcBef>
              <a:buFont typeface="Wingdings" panose="05000000000000000000" pitchFamily="2" charset="2"/>
              <a:buChar char="§"/>
            </a:pPr>
            <a:r>
              <a:rPr lang="en-US" sz="2400" dirty="0">
                <a:solidFill>
                  <a:prstClr val="black"/>
                </a:solidFill>
                <a:latin typeface="Calibri" panose="020F0502020204030204"/>
              </a:rPr>
              <a:t>Basis for legislative report due February 15, of each year following General Election</a:t>
            </a:r>
            <a:endParaRPr lang="en-US" sz="2400" dirty="0"/>
          </a:p>
          <a:p>
            <a:pPr marL="0" indent="0">
              <a:spcBef>
                <a:spcPts val="0"/>
              </a:spcBef>
              <a:buNone/>
            </a:pPr>
            <a:endParaRPr lang="en-US" sz="2400" dirty="0"/>
          </a:p>
          <a:p>
            <a:pPr marL="230188" indent="-230188">
              <a:spcBef>
                <a:spcPts val="0"/>
              </a:spcBef>
              <a:buFont typeface="Wingdings" panose="05000000000000000000" pitchFamily="2" charset="2"/>
              <a:buChar char="§"/>
            </a:pPr>
            <a:r>
              <a:rPr lang="en-US" sz="2400" dirty="0"/>
              <a:t>Manual or Automated </a:t>
            </a:r>
            <a:r>
              <a:rPr lang="en-US" sz="2400" i="1" dirty="0"/>
              <a:t>(audit criteria is based on audit type).</a:t>
            </a:r>
            <a:br>
              <a:rPr lang="en-US" sz="2400" dirty="0"/>
            </a:br>
            <a:endParaRPr lang="en-US" sz="2400" dirty="0"/>
          </a:p>
          <a:p>
            <a:pPr marL="230188" indent="-230188">
              <a:spcBef>
                <a:spcPts val="0"/>
              </a:spcBef>
              <a:buFont typeface="Wingdings" panose="05000000000000000000" pitchFamily="2" charset="2"/>
              <a:buChar char="§"/>
            </a:pPr>
            <a:r>
              <a:rPr lang="en-US" sz="2400" dirty="0"/>
              <a:t>Full procedures and required forms for conducting the audit may be found in Rule 1S-5.026, F.A.C. on the Division’s website.</a:t>
            </a:r>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30</a:t>
            </a:fld>
            <a:endParaRPr lang="en-US" dirty="0"/>
          </a:p>
        </p:txBody>
      </p:sp>
    </p:spTree>
    <p:extLst>
      <p:ext uri="{BB962C8B-B14F-4D97-AF65-F5344CB8AC3E}">
        <p14:creationId xmlns:p14="http://schemas.microsoft.com/office/powerpoint/2010/main" val="2712640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31</a:t>
            </a:fld>
            <a:endParaRPr lang="en-US" dirty="0"/>
          </a:p>
        </p:txBody>
      </p:sp>
      <p:sp>
        <p:nvSpPr>
          <p:cNvPr id="5" name="Title 1"/>
          <p:cNvSpPr txBox="1">
            <a:spLocks/>
          </p:cNvSpPr>
          <p:nvPr/>
        </p:nvSpPr>
        <p:spPr bwMode="auto">
          <a:xfrm>
            <a:off x="533399" y="234453"/>
            <a:ext cx="7678783" cy="89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lang="en-US" sz="2800" kern="0" dirty="0">
                <a:solidFill>
                  <a:schemeClr val="accent2">
                    <a:lumMod val="75000"/>
                  </a:schemeClr>
                </a:solidFill>
                <a:latin typeface="Calibri" panose="020F0502020204030204" pitchFamily="34" charset="0"/>
                <a:cs typeface="Calibri" panose="020F0502020204030204" pitchFamily="34" charset="0"/>
              </a:rPr>
              <a:t>Procedures Manual and Forms</a:t>
            </a:r>
            <a:endParaRPr kumimoji="0" lang="en-US" sz="1200" b="1" i="0" u="none" strike="noStrike" kern="0" cap="none" spc="0" normalizeH="0" baseline="0" noProof="0" dirty="0">
              <a:ln>
                <a:noFill/>
              </a:ln>
              <a:solidFill>
                <a:schemeClr val="accent2">
                  <a:lumMod val="75000"/>
                </a:schemeClr>
              </a:solidFill>
              <a:effectLst/>
              <a:uLnTx/>
              <a:uFillTx/>
              <a:latin typeface="Calibri" panose="020F0502020204030204" pitchFamily="34" charset="0"/>
              <a:cs typeface="Calibri" panose="020F0502020204030204" pitchFamily="34" charset="0"/>
            </a:endParaRPr>
          </a:p>
        </p:txBody>
      </p:sp>
      <p:graphicFrame>
        <p:nvGraphicFramePr>
          <p:cNvPr id="8" name="Diagram 7">
            <a:extLst>
              <a:ext uri="{FF2B5EF4-FFF2-40B4-BE49-F238E27FC236}">
                <a16:creationId xmlns:a16="http://schemas.microsoft.com/office/drawing/2014/main" id="{ECABA978-64CD-AC3D-BC93-102494EA4947}"/>
              </a:ext>
            </a:extLst>
          </p:cNvPr>
          <p:cNvGraphicFramePr/>
          <p:nvPr/>
        </p:nvGraphicFramePr>
        <p:xfrm>
          <a:off x="596900" y="1231899"/>
          <a:ext cx="7188200" cy="3963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8142839D-6A16-D9B3-6DCB-16098E4B6905}"/>
              </a:ext>
            </a:extLst>
          </p:cNvPr>
          <p:cNvSpPr txBox="1"/>
          <p:nvPr/>
        </p:nvSpPr>
        <p:spPr>
          <a:xfrm>
            <a:off x="666750" y="5169587"/>
            <a:ext cx="7188200" cy="369332"/>
          </a:xfrm>
          <a:prstGeom prst="rect">
            <a:avLst/>
          </a:prstGeom>
          <a:noFill/>
        </p:spPr>
        <p:txBody>
          <a:bodyPr wrap="square">
            <a:spAutoFit/>
          </a:bodyPr>
          <a:lstStyle/>
          <a:p>
            <a:r>
              <a:rPr lang="en-US" dirty="0"/>
              <a:t>See  Rule 1S-5.026, F.A.C. on the Division’s website.</a:t>
            </a:r>
          </a:p>
        </p:txBody>
      </p:sp>
    </p:spTree>
    <p:extLst>
      <p:ext uri="{BB962C8B-B14F-4D97-AF65-F5344CB8AC3E}">
        <p14:creationId xmlns:p14="http://schemas.microsoft.com/office/powerpoint/2010/main" val="764549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723900" y="643467"/>
            <a:ext cx="4691270" cy="5054008"/>
          </a:xfrm>
        </p:spPr>
        <p:txBody>
          <a:bodyPr anchor="ctr">
            <a:normAutofit/>
          </a:bodyPr>
          <a:lstStyle/>
          <a:p>
            <a:pPr algn="r"/>
            <a:r>
              <a:rPr lang="en-US" sz="7400" dirty="0"/>
              <a:t>Minimum Security Procedures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xfrm>
            <a:off x="5903246" y="643467"/>
            <a:ext cx="2506116" cy="5054008"/>
          </a:xfrm>
        </p:spPr>
        <p:txBody>
          <a:bodyPr anchor="ctr">
            <a:normAutofit/>
          </a:bodyPr>
          <a:lstStyle/>
          <a:p>
            <a:r>
              <a:rPr lang="en-US" dirty="0"/>
              <a:t>Annual and upon update</a:t>
            </a:r>
          </a:p>
        </p:txBody>
      </p:sp>
      <p:cxnSp>
        <p:nvCxnSpPr>
          <p:cNvPr id="11" name="Straight Connector 10">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a:normAutofit/>
          </a:bodyPr>
          <a:lstStyle/>
          <a:p>
            <a:pPr>
              <a:spcAft>
                <a:spcPts val="600"/>
              </a:spcAft>
            </a:pPr>
            <a:fld id="{BE2C44BA-4019-4B7F-9034-D2C3D3821983}" type="slidenum">
              <a:rPr lang="en-US" smtClean="0"/>
              <a:pPr>
                <a:spcAft>
                  <a:spcPts val="600"/>
                </a:spcAft>
              </a:pPr>
              <a:t>32</a:t>
            </a:fld>
            <a:endParaRPr lang="en-US" dirty="0"/>
          </a:p>
        </p:txBody>
      </p:sp>
    </p:spTree>
    <p:extLst>
      <p:ext uri="{BB962C8B-B14F-4D97-AF65-F5344CB8AC3E}">
        <p14:creationId xmlns:p14="http://schemas.microsoft.com/office/powerpoint/2010/main" val="3177001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33</a:t>
            </a:fld>
            <a:endParaRPr lang="en-US" dirty="0"/>
          </a:p>
        </p:txBody>
      </p:sp>
      <p:sp>
        <p:nvSpPr>
          <p:cNvPr id="4" name="Content Placeholder 2"/>
          <p:cNvSpPr txBox="1">
            <a:spLocks/>
          </p:cNvSpPr>
          <p:nvPr/>
        </p:nvSpPr>
        <p:spPr>
          <a:xfrm>
            <a:off x="361741" y="857450"/>
            <a:ext cx="8279840" cy="5499015"/>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15913" lvl="1" indent="-315913">
              <a:spcBef>
                <a:spcPts val="0"/>
              </a:spcBef>
              <a:buFont typeface="Wingdings" panose="05000000000000000000" pitchFamily="2" charset="2"/>
              <a:buChar char="§"/>
            </a:pPr>
            <a:r>
              <a:rPr lang="en-US" sz="2400" b="1" dirty="0">
                <a:solidFill>
                  <a:schemeClr val="tx1"/>
                </a:solidFill>
              </a:rPr>
              <a:t>Minimum Security Procedures</a:t>
            </a:r>
            <a:br>
              <a:rPr lang="en-US" sz="2400" b="1" dirty="0">
                <a:solidFill>
                  <a:schemeClr val="tx1"/>
                </a:solidFill>
              </a:rPr>
            </a:br>
            <a:endParaRPr lang="en-US" sz="2400" b="1" dirty="0">
              <a:solidFill>
                <a:schemeClr val="tx1"/>
              </a:solidFill>
            </a:endParaRPr>
          </a:p>
          <a:p>
            <a:pPr marL="571500" indent="-282575">
              <a:lnSpc>
                <a:spcPct val="80000"/>
              </a:lnSpc>
              <a:spcBef>
                <a:spcPts val="0"/>
              </a:spcBef>
              <a:buFont typeface="Wingdings" panose="05000000000000000000" pitchFamily="2" charset="2"/>
              <a:buChar char="ü"/>
            </a:pPr>
            <a:r>
              <a:rPr lang="en-US" sz="2400" dirty="0">
                <a:solidFill>
                  <a:schemeClr val="tx1"/>
                </a:solidFill>
              </a:rPr>
              <a:t>Security procedures ensure that the county has adequate safeguards for their ballots, voting system, and facilities.</a:t>
            </a:r>
          </a:p>
          <a:p>
            <a:pPr marL="571500" indent="-282575">
              <a:lnSpc>
                <a:spcPct val="80000"/>
              </a:lnSpc>
              <a:spcBef>
                <a:spcPts val="0"/>
              </a:spcBef>
              <a:buFont typeface="Wingdings" panose="05000000000000000000" pitchFamily="2" charset="2"/>
              <a:buChar char="ü"/>
            </a:pPr>
            <a:endParaRPr lang="en-US" sz="2400" dirty="0">
              <a:solidFill>
                <a:schemeClr val="tx1"/>
              </a:solidFill>
            </a:endParaRPr>
          </a:p>
          <a:p>
            <a:pPr marL="571500" indent="-282575">
              <a:lnSpc>
                <a:spcPct val="80000"/>
              </a:lnSpc>
              <a:spcBef>
                <a:spcPts val="0"/>
              </a:spcBef>
              <a:buFont typeface="Wingdings" panose="05000000000000000000" pitchFamily="2" charset="2"/>
              <a:buChar char="ü"/>
            </a:pPr>
            <a:r>
              <a:rPr lang="en-US" sz="2400" dirty="0">
                <a:solidFill>
                  <a:schemeClr val="tx1"/>
                </a:solidFill>
              </a:rPr>
              <a:t>Requirements for what needs to be included in procedures are found in Rule 1S-2.015, F.A.C. on the Division’s website.</a:t>
            </a:r>
          </a:p>
          <a:p>
            <a:pPr marL="571500" indent="-282575">
              <a:lnSpc>
                <a:spcPct val="80000"/>
              </a:lnSpc>
              <a:spcBef>
                <a:spcPts val="0"/>
              </a:spcBef>
              <a:buFont typeface="Wingdings" panose="05000000000000000000" pitchFamily="2" charset="2"/>
              <a:buChar char="ü"/>
            </a:pPr>
            <a:endParaRPr lang="en-US" sz="2400" dirty="0">
              <a:solidFill>
                <a:schemeClr val="tx1"/>
              </a:solidFill>
            </a:endParaRPr>
          </a:p>
          <a:p>
            <a:pPr marL="571500" indent="-282575">
              <a:lnSpc>
                <a:spcPct val="80000"/>
              </a:lnSpc>
              <a:spcBef>
                <a:spcPts val="0"/>
              </a:spcBef>
              <a:buFont typeface="Wingdings" panose="05000000000000000000" pitchFamily="2" charset="2"/>
              <a:buChar char="ü"/>
            </a:pPr>
            <a:r>
              <a:rPr lang="en-US" sz="2400" dirty="0">
                <a:solidFill>
                  <a:srgbClr val="C00000"/>
                </a:solidFill>
              </a:rPr>
              <a:t>Rule currently under revision</a:t>
            </a:r>
          </a:p>
          <a:p>
            <a:pPr marL="571500" indent="-282575">
              <a:lnSpc>
                <a:spcPct val="80000"/>
              </a:lnSpc>
              <a:spcBef>
                <a:spcPts val="0"/>
              </a:spcBef>
              <a:buFont typeface="Wingdings" panose="05000000000000000000" pitchFamily="2" charset="2"/>
              <a:buChar char="ü"/>
            </a:pPr>
            <a:endParaRPr lang="en-US" sz="2400" dirty="0">
              <a:solidFill>
                <a:schemeClr val="tx1"/>
              </a:solidFill>
            </a:endParaRPr>
          </a:p>
          <a:p>
            <a:pPr marL="571500" indent="-282575">
              <a:lnSpc>
                <a:spcPct val="80000"/>
              </a:lnSpc>
              <a:spcBef>
                <a:spcPts val="0"/>
              </a:spcBef>
              <a:buFont typeface="Wingdings" panose="05000000000000000000" pitchFamily="2" charset="2"/>
              <a:buChar char="ü"/>
            </a:pPr>
            <a:r>
              <a:rPr lang="en-US" sz="2400" dirty="0">
                <a:solidFill>
                  <a:schemeClr val="tx1"/>
                </a:solidFill>
              </a:rPr>
              <a:t>Security procedures are submitted whenever the county changes their processes and are required no later than 45 days before Early Voting commences </a:t>
            </a:r>
            <a:br>
              <a:rPr lang="en-US" sz="2400" dirty="0">
                <a:solidFill>
                  <a:schemeClr val="tx1"/>
                </a:solidFill>
              </a:rPr>
            </a:br>
            <a:r>
              <a:rPr lang="en-US" sz="2400" dirty="0">
                <a:solidFill>
                  <a:schemeClr val="tx1"/>
                </a:solidFill>
              </a:rPr>
              <a:t>or as a result of an emergency situation that happens within the 45 day window.</a:t>
            </a:r>
          </a:p>
          <a:p>
            <a:pPr marL="798513" indent="-282575">
              <a:spcBef>
                <a:spcPts val="0"/>
              </a:spcBef>
              <a:buFont typeface="Wingdings" panose="05000000000000000000" pitchFamily="2" charset="2"/>
              <a:buChar char="ü"/>
            </a:pPr>
            <a:endParaRPr lang="en-US" sz="2400" dirty="0">
              <a:solidFill>
                <a:schemeClr val="tx1"/>
              </a:solidFill>
            </a:endParaRPr>
          </a:p>
        </p:txBody>
      </p:sp>
      <p:sp>
        <p:nvSpPr>
          <p:cNvPr id="5" name="Title 1"/>
          <p:cNvSpPr txBox="1">
            <a:spLocks/>
          </p:cNvSpPr>
          <p:nvPr/>
        </p:nvSpPr>
        <p:spPr bwMode="auto">
          <a:xfrm>
            <a:off x="0" y="90546"/>
            <a:ext cx="9144000" cy="735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rPr>
              <a:t>County Statutory</a:t>
            </a:r>
            <a:r>
              <a:rPr kumimoji="0" lang="en-US" sz="3000" b="1" i="0" u="none" strike="noStrike" kern="0" cap="none" spc="0" normalizeH="0" noProof="0" dirty="0">
                <a:ln>
                  <a:noFill/>
                </a:ln>
                <a:solidFill>
                  <a:schemeClr val="accent2">
                    <a:lumMod val="75000"/>
                  </a:schemeClr>
                </a:solidFill>
                <a:effectLst/>
                <a:uLnTx/>
                <a:uFillTx/>
                <a:latin typeface="Cambria" panose="02040503050406030204"/>
                <a:ea typeface="+mj-ea"/>
                <a:cs typeface="+mj-cs"/>
              </a:rPr>
              <a:t> Electio</a:t>
            </a:r>
            <a:r>
              <a:rPr lang="en-US" sz="3000" kern="0" dirty="0">
                <a:solidFill>
                  <a:schemeClr val="accent2">
                    <a:lumMod val="75000"/>
                  </a:schemeClr>
                </a:solidFill>
                <a:latin typeface="Cambria" panose="02040503050406030204"/>
              </a:rPr>
              <a:t>n Reporting Requirements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rPr>
              <a:t>(to BVSC)</a:t>
            </a:r>
          </a:p>
        </p:txBody>
      </p:sp>
    </p:spTree>
    <p:extLst>
      <p:ext uri="{BB962C8B-B14F-4D97-AF65-F5344CB8AC3E}">
        <p14:creationId xmlns:p14="http://schemas.microsoft.com/office/powerpoint/2010/main" val="2217487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34</a:t>
            </a:fld>
            <a:endParaRPr lang="en-US" dirty="0"/>
          </a:p>
        </p:txBody>
      </p:sp>
      <p:sp>
        <p:nvSpPr>
          <p:cNvPr id="4" name="Content Placeholder 2"/>
          <p:cNvSpPr txBox="1">
            <a:spLocks/>
          </p:cNvSpPr>
          <p:nvPr/>
        </p:nvSpPr>
        <p:spPr>
          <a:xfrm>
            <a:off x="532563" y="857450"/>
            <a:ext cx="8139164" cy="5499015"/>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15913" lvl="1" indent="-315913">
              <a:spcBef>
                <a:spcPts val="0"/>
              </a:spcBef>
              <a:buFont typeface="Wingdings" panose="05000000000000000000" pitchFamily="2" charset="2"/>
              <a:buChar char="§"/>
            </a:pPr>
            <a:r>
              <a:rPr lang="en-US" sz="2400" b="1" dirty="0">
                <a:solidFill>
                  <a:schemeClr val="tx1"/>
                </a:solidFill>
              </a:rPr>
              <a:t>Bi-ennial Review of County Minimum Security Procedures</a:t>
            </a:r>
            <a:br>
              <a:rPr lang="en-US" sz="2400" b="1" dirty="0">
                <a:solidFill>
                  <a:schemeClr val="tx1"/>
                </a:solidFill>
              </a:rPr>
            </a:br>
            <a:endParaRPr lang="en-US" sz="2400" dirty="0">
              <a:solidFill>
                <a:schemeClr val="tx1"/>
              </a:solidFill>
            </a:endParaRPr>
          </a:p>
          <a:p>
            <a:pPr marL="571500" indent="-282575">
              <a:lnSpc>
                <a:spcPct val="80000"/>
              </a:lnSpc>
              <a:spcBef>
                <a:spcPts val="0"/>
              </a:spcBef>
              <a:buFont typeface="Wingdings" panose="05000000000000000000" pitchFamily="2" charset="2"/>
              <a:buChar char="ü"/>
            </a:pPr>
            <a:r>
              <a:rPr lang="en-US" sz="2400" dirty="0">
                <a:solidFill>
                  <a:schemeClr val="tx1"/>
                </a:solidFill>
              </a:rPr>
              <a:t>BVSC conducts a review in odd-numbered years and any time security procedures edits are submitted.</a:t>
            </a:r>
          </a:p>
          <a:p>
            <a:pPr marL="571500" indent="-282575">
              <a:lnSpc>
                <a:spcPct val="80000"/>
              </a:lnSpc>
              <a:spcBef>
                <a:spcPts val="0"/>
              </a:spcBef>
              <a:buFont typeface="Wingdings" panose="05000000000000000000" pitchFamily="2" charset="2"/>
              <a:buChar char="ü"/>
            </a:pPr>
            <a:endParaRPr lang="en-US" sz="2400" dirty="0">
              <a:solidFill>
                <a:schemeClr val="tx1"/>
              </a:solidFill>
            </a:endParaRPr>
          </a:p>
          <a:p>
            <a:pPr marL="571500" indent="-282575">
              <a:lnSpc>
                <a:spcPct val="80000"/>
              </a:lnSpc>
              <a:spcBef>
                <a:spcPts val="0"/>
              </a:spcBef>
              <a:buFont typeface="Wingdings" panose="05000000000000000000" pitchFamily="2" charset="2"/>
              <a:buChar char="ü"/>
            </a:pPr>
            <a:r>
              <a:rPr lang="en-US" sz="2400" dirty="0">
                <a:solidFill>
                  <a:schemeClr val="tx1"/>
                </a:solidFill>
              </a:rPr>
              <a:t>After the review is complete, a checklist of compliant/noncompliant items is provided to the county.</a:t>
            </a:r>
            <a:br>
              <a:rPr lang="en-US" sz="2400" dirty="0">
                <a:solidFill>
                  <a:schemeClr val="tx1"/>
                </a:solidFill>
              </a:rPr>
            </a:br>
            <a:endParaRPr lang="en-US" sz="2400" dirty="0">
              <a:solidFill>
                <a:schemeClr val="tx1"/>
              </a:solidFill>
            </a:endParaRPr>
          </a:p>
          <a:p>
            <a:pPr marL="798513" indent="-282575">
              <a:spcBef>
                <a:spcPts val="0"/>
              </a:spcBef>
              <a:buFont typeface="Wingdings" panose="05000000000000000000" pitchFamily="2" charset="2"/>
              <a:buChar char="ü"/>
            </a:pPr>
            <a:endParaRPr lang="en-US" sz="2400" dirty="0">
              <a:solidFill>
                <a:schemeClr val="tx1"/>
              </a:solidFill>
            </a:endParaRPr>
          </a:p>
        </p:txBody>
      </p:sp>
      <p:sp>
        <p:nvSpPr>
          <p:cNvPr id="5" name="Title 1"/>
          <p:cNvSpPr txBox="1">
            <a:spLocks/>
          </p:cNvSpPr>
          <p:nvPr/>
        </p:nvSpPr>
        <p:spPr bwMode="auto">
          <a:xfrm>
            <a:off x="0" y="90546"/>
            <a:ext cx="9144000" cy="735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rPr>
              <a:t>County Statutory</a:t>
            </a:r>
            <a:r>
              <a:rPr kumimoji="0" lang="en-US" sz="3000" b="1" i="0" u="none" strike="noStrike" kern="0" cap="none" spc="0" normalizeH="0" noProof="0" dirty="0">
                <a:ln>
                  <a:noFill/>
                </a:ln>
                <a:solidFill>
                  <a:schemeClr val="accent2">
                    <a:lumMod val="75000"/>
                  </a:schemeClr>
                </a:solidFill>
                <a:effectLst/>
                <a:uLnTx/>
                <a:uFillTx/>
                <a:latin typeface="Cambria" panose="02040503050406030204"/>
                <a:ea typeface="+mj-ea"/>
                <a:cs typeface="+mj-cs"/>
              </a:rPr>
              <a:t> Electio</a:t>
            </a:r>
            <a:r>
              <a:rPr lang="en-US" sz="3000" kern="0" dirty="0">
                <a:solidFill>
                  <a:schemeClr val="accent2">
                    <a:lumMod val="75000"/>
                  </a:schemeClr>
                </a:solidFill>
                <a:latin typeface="Cambria" panose="02040503050406030204"/>
              </a:rPr>
              <a:t>n Reporting Requirements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chemeClr val="accent2">
                    <a:lumMod val="75000"/>
                  </a:schemeClr>
                </a:solidFill>
                <a:effectLst/>
                <a:uLnTx/>
                <a:uFillTx/>
                <a:latin typeface="Cambria" panose="02040503050406030204"/>
                <a:ea typeface="+mj-ea"/>
                <a:cs typeface="+mj-cs"/>
              </a:rPr>
              <a:t>(to BVSC)</a:t>
            </a:r>
          </a:p>
        </p:txBody>
      </p:sp>
    </p:spTree>
    <p:extLst>
      <p:ext uri="{BB962C8B-B14F-4D97-AF65-F5344CB8AC3E}">
        <p14:creationId xmlns:p14="http://schemas.microsoft.com/office/powerpoint/2010/main" val="2141039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723900" y="643467"/>
            <a:ext cx="4691270" cy="5054008"/>
          </a:xfrm>
        </p:spPr>
        <p:txBody>
          <a:bodyPr anchor="ctr">
            <a:normAutofit/>
          </a:bodyPr>
          <a:lstStyle/>
          <a:p>
            <a:pPr algn="r"/>
            <a:r>
              <a:rPr lang="en-US" dirty="0"/>
              <a:t>Voting Systems Acquisition Report</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xfrm>
            <a:off x="5903246" y="643467"/>
            <a:ext cx="2506116" cy="5054008"/>
          </a:xfrm>
        </p:spPr>
        <p:txBody>
          <a:bodyPr anchor="ctr">
            <a:normAutofit/>
          </a:bodyPr>
          <a:lstStyle/>
          <a:p>
            <a:r>
              <a:rPr lang="en-US" dirty="0"/>
              <a:t>County statutory reporting requirement</a:t>
            </a:r>
          </a:p>
        </p:txBody>
      </p:sp>
      <p:cxnSp>
        <p:nvCxnSpPr>
          <p:cNvPr id="11" name="Straight Connector 10">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a:normAutofit/>
          </a:bodyPr>
          <a:lstStyle/>
          <a:p>
            <a:pPr>
              <a:spcAft>
                <a:spcPts val="600"/>
              </a:spcAft>
            </a:pPr>
            <a:fld id="{BE2C44BA-4019-4B7F-9034-D2C3D3821983}" type="slidenum">
              <a:rPr lang="en-US" smtClean="0"/>
              <a:pPr>
                <a:spcAft>
                  <a:spcPts val="600"/>
                </a:spcAft>
              </a:pPr>
              <a:t>35</a:t>
            </a:fld>
            <a:endParaRPr lang="en-US" dirty="0"/>
          </a:p>
        </p:txBody>
      </p:sp>
    </p:spTree>
    <p:extLst>
      <p:ext uri="{BB962C8B-B14F-4D97-AF65-F5344CB8AC3E}">
        <p14:creationId xmlns:p14="http://schemas.microsoft.com/office/powerpoint/2010/main" val="3811241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081D3E-C256-247E-3CFB-745A59988906}"/>
              </a:ext>
            </a:extLst>
          </p:cNvPr>
          <p:cNvSpPr>
            <a:spLocks noGrp="1"/>
          </p:cNvSpPr>
          <p:nvPr>
            <p:ph type="title"/>
          </p:nvPr>
        </p:nvSpPr>
        <p:spPr/>
        <p:txBody>
          <a:bodyPr/>
          <a:lstStyle/>
          <a:p>
            <a:r>
              <a:rPr lang="en-US" b="1" dirty="0">
                <a:solidFill>
                  <a:schemeClr val="accent2">
                    <a:lumMod val="75000"/>
                  </a:schemeClr>
                </a:solidFill>
              </a:rPr>
              <a:t>Report Form</a:t>
            </a:r>
          </a:p>
        </p:txBody>
      </p:sp>
      <p:sp>
        <p:nvSpPr>
          <p:cNvPr id="5" name="Content Placeholder 4">
            <a:extLst>
              <a:ext uri="{FF2B5EF4-FFF2-40B4-BE49-F238E27FC236}">
                <a16:creationId xmlns:a16="http://schemas.microsoft.com/office/drawing/2014/main" id="{70FC2F7D-85F0-37A7-4262-A20F8E7E8860}"/>
              </a:ext>
            </a:extLst>
          </p:cNvPr>
          <p:cNvSpPr>
            <a:spLocks noGrp="1"/>
          </p:cNvSpPr>
          <p:nvPr>
            <p:ph idx="1"/>
          </p:nvPr>
        </p:nvSpPr>
        <p:spPr>
          <a:xfrm>
            <a:off x="822959" y="1845733"/>
            <a:ext cx="7543801" cy="4267683"/>
          </a:xfrm>
        </p:spPr>
        <p:txBody>
          <a:bodyPr>
            <a:noAutofit/>
          </a:bodyPr>
          <a:lstStyle/>
          <a:p>
            <a:pPr marL="230188" indent="-230188">
              <a:buFont typeface="Wingdings" panose="05000000000000000000" pitchFamily="2" charset="2"/>
              <a:buChar char="§"/>
            </a:pPr>
            <a:r>
              <a:rPr lang="en-US" sz="2400" dirty="0"/>
              <a:t>The acquisition form is sent from BVSC, along with the voting system installation disks.</a:t>
            </a:r>
          </a:p>
          <a:p>
            <a:pPr marL="230188" indent="-230188">
              <a:buFont typeface="Wingdings" panose="05000000000000000000" pitchFamily="2" charset="2"/>
              <a:buChar char="§"/>
            </a:pPr>
            <a:r>
              <a:rPr lang="en-US" sz="2400" dirty="0"/>
              <a:t> 2 part form:</a:t>
            </a:r>
          </a:p>
          <a:p>
            <a:pPr marL="230188" indent="-230188">
              <a:buFont typeface="Calibri" panose="020F0502020204030204" pitchFamily="34" charset="0"/>
              <a:buNone/>
            </a:pPr>
            <a:r>
              <a:rPr lang="en-US" sz="2400" dirty="0"/>
              <a:t>	1. General voting system information.</a:t>
            </a:r>
          </a:p>
          <a:p>
            <a:pPr marL="230188" indent="-230188">
              <a:buFont typeface="Calibri" panose="020F0502020204030204" pitchFamily="34" charset="0"/>
              <a:buNone/>
            </a:pPr>
            <a:r>
              <a:rPr lang="en-US" sz="2400" dirty="0"/>
              <a:t>	2. A checklist for verified installation of the items for a certified voting system.</a:t>
            </a:r>
            <a:br>
              <a:rPr lang="en-US" sz="2400" dirty="0"/>
            </a:br>
            <a:endParaRPr lang="en-US" sz="2400" dirty="0"/>
          </a:p>
          <a:p>
            <a:pPr marL="0" lvl="1" indent="0">
              <a:buNone/>
            </a:pPr>
            <a:r>
              <a:rPr lang="en-US" sz="2400" dirty="0"/>
              <a:t>The Supervisor of Elections is required to provide an updated voting system acquisition report whenever there is a change or update to the voting system.</a:t>
            </a:r>
          </a:p>
        </p:txBody>
      </p:sp>
      <p:sp>
        <p:nvSpPr>
          <p:cNvPr id="2" name="Slide Number Placeholder 1"/>
          <p:cNvSpPr>
            <a:spLocks noGrp="1"/>
          </p:cNvSpPr>
          <p:nvPr>
            <p:ph type="sldNum" sz="quarter" idx="12"/>
          </p:nvPr>
        </p:nvSpPr>
        <p:spPr/>
        <p:txBody>
          <a:bodyPr/>
          <a:lstStyle/>
          <a:p>
            <a:fld id="{BE2C44BA-4019-4B7F-9034-D2C3D3821983}" type="slidenum">
              <a:rPr lang="en-US" smtClean="0"/>
              <a:t>36</a:t>
            </a:fld>
            <a:endParaRPr lang="en-US" dirty="0"/>
          </a:p>
        </p:txBody>
      </p:sp>
    </p:spTree>
    <p:extLst>
      <p:ext uri="{BB962C8B-B14F-4D97-AF65-F5344CB8AC3E}">
        <p14:creationId xmlns:p14="http://schemas.microsoft.com/office/powerpoint/2010/main" val="1675427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307E3B-E1EA-386E-D0F9-50F4F3A9FAE0}"/>
              </a:ext>
            </a:extLst>
          </p:cNvPr>
          <p:cNvSpPr>
            <a:spLocks noGrp="1"/>
          </p:cNvSpPr>
          <p:nvPr>
            <p:ph type="title"/>
          </p:nvPr>
        </p:nvSpPr>
        <p:spPr/>
        <p:txBody>
          <a:bodyPr/>
          <a:lstStyle/>
          <a:p>
            <a:r>
              <a:rPr lang="en-US" b="1" dirty="0">
                <a:solidFill>
                  <a:schemeClr val="accent2">
                    <a:lumMod val="75000"/>
                  </a:schemeClr>
                </a:solidFill>
              </a:rPr>
              <a:t>Purchase/sale/disposition</a:t>
            </a:r>
          </a:p>
        </p:txBody>
      </p:sp>
      <p:sp>
        <p:nvSpPr>
          <p:cNvPr id="5" name="Content Placeholder 4">
            <a:extLst>
              <a:ext uri="{FF2B5EF4-FFF2-40B4-BE49-F238E27FC236}">
                <a16:creationId xmlns:a16="http://schemas.microsoft.com/office/drawing/2014/main" id="{439E19D2-3403-543E-CC70-B23F3A933FB0}"/>
              </a:ext>
            </a:extLst>
          </p:cNvPr>
          <p:cNvSpPr>
            <a:spLocks noGrp="1"/>
          </p:cNvSpPr>
          <p:nvPr>
            <p:ph idx="1"/>
          </p:nvPr>
        </p:nvSpPr>
        <p:spPr>
          <a:xfrm>
            <a:off x="822959" y="1845733"/>
            <a:ext cx="7543801" cy="4450564"/>
          </a:xfrm>
        </p:spPr>
        <p:txBody>
          <a:bodyPr>
            <a:normAutofit fontScale="92500" lnSpcReduction="20000"/>
          </a:bodyPr>
          <a:lstStyle/>
          <a:p>
            <a:pPr marL="631825"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Purchase</a:t>
            </a:r>
          </a:p>
          <a:p>
            <a:pPr marL="924433"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County only </a:t>
            </a:r>
          </a:p>
          <a:p>
            <a:pPr marL="924433"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Competitive bid with emergency situation exception</a:t>
            </a:r>
          </a:p>
          <a:p>
            <a:pPr marL="924433"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Notice to Division</a:t>
            </a:r>
          </a:p>
          <a:p>
            <a:pPr marL="581533" marR="0" lvl="1" indent="0" algn="l" defTabSz="914400" rtl="0" eaLnBrk="1" fontAlgn="auto" latinLnBrk="0" hangingPunct="1">
              <a:lnSpc>
                <a:spcPct val="100000"/>
              </a:lnSpc>
              <a:spcBef>
                <a:spcPts val="0"/>
              </a:spcBef>
              <a:spcAft>
                <a:spcPts val="0"/>
              </a:spcAft>
              <a:buClrTx/>
              <a:buSz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31825"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Sale</a:t>
            </a:r>
          </a:p>
          <a:p>
            <a:pPr marL="924433"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Notice to Division with certification that sale will not impact Supervisor conduct of elections</a:t>
            </a:r>
          </a:p>
          <a:p>
            <a:pPr marL="924433"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Division notice to other SOEs about availability of equipment (if still certified/approved and usable)</a:t>
            </a:r>
          </a:p>
          <a:p>
            <a:pPr marL="581533" marR="0" lvl="1" indent="0" algn="l" defTabSz="914400" rtl="0" eaLnBrk="1" fontAlgn="auto" latinLnBrk="0" hangingPunct="1">
              <a:lnSpc>
                <a:spcPct val="100000"/>
              </a:lnSpc>
              <a:spcBef>
                <a:spcPts val="0"/>
              </a:spcBef>
              <a:spcAft>
                <a:spcPts val="0"/>
              </a:spcAft>
              <a:buClrTx/>
              <a:buSz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31825"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Disposition/destruction </a:t>
            </a:r>
          </a:p>
          <a:p>
            <a:pPr marL="924433"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Best practices – U.S. Election Assistance Commission</a:t>
            </a:r>
          </a:p>
          <a:p>
            <a:pPr marL="288925"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563C1"/>
                </a:solidFill>
                <a:effectLst/>
                <a:uLnTx/>
                <a:uFillTx/>
                <a:latin typeface="Calibri" panose="020F0502020204030204" pitchFamily="34" charset="0"/>
                <a:ea typeface="Times New Roman" panose="02020603050405020304" pitchFamily="18" charset="0"/>
                <a:cs typeface="+mn-cs"/>
                <a:hlinkClick r:id="rId3"/>
              </a:rPr>
              <a:t>https://www.eac.gov/faq/we-are-replacing-computersvoting-equipment-and-dont-know-what-do-old-ones-can-we-sell-them-what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37</a:t>
            </a:fld>
            <a:endParaRPr lang="en-US" dirty="0"/>
          </a:p>
        </p:txBody>
      </p:sp>
      <p:sp>
        <p:nvSpPr>
          <p:cNvPr id="7" name="Content Placeholder 2"/>
          <p:cNvSpPr txBox="1">
            <a:spLocks/>
          </p:cNvSpPr>
          <p:nvPr/>
        </p:nvSpPr>
        <p:spPr>
          <a:xfrm>
            <a:off x="805543" y="2583811"/>
            <a:ext cx="7782346" cy="5210837"/>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88925" indent="0">
              <a:buNone/>
            </a:pPr>
            <a:endParaRPr lang="en-US" sz="2400" dirty="0"/>
          </a:p>
        </p:txBody>
      </p:sp>
    </p:spTree>
    <p:extLst>
      <p:ext uri="{BB962C8B-B14F-4D97-AF65-F5344CB8AC3E}">
        <p14:creationId xmlns:p14="http://schemas.microsoft.com/office/powerpoint/2010/main" val="3404573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lstStyle/>
          <a:p>
            <a:r>
              <a:rPr lang="en-US" dirty="0"/>
              <a:t>Election Observations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r>
              <a:rPr lang="en-US" dirty="0"/>
              <a:t>Unofficial and official</a:t>
            </a:r>
          </a:p>
        </p:txBody>
      </p:sp>
      <p:sp>
        <p:nvSpPr>
          <p:cNvPr id="2" name="Slide Number Placeholder 1"/>
          <p:cNvSpPr>
            <a:spLocks noGrp="1"/>
          </p:cNvSpPr>
          <p:nvPr>
            <p:ph type="sldNum" sz="quarter" idx="12"/>
          </p:nvPr>
        </p:nvSpPr>
        <p:spPr/>
        <p:txBody>
          <a:bodyPr/>
          <a:lstStyle/>
          <a:p>
            <a:fld id="{BE2C44BA-4019-4B7F-9034-D2C3D3821983}" type="slidenum">
              <a:rPr lang="en-US" smtClean="0"/>
              <a:t>38</a:t>
            </a:fld>
            <a:endParaRPr lang="en-US" dirty="0"/>
          </a:p>
        </p:txBody>
      </p:sp>
    </p:spTree>
    <p:extLst>
      <p:ext uri="{BB962C8B-B14F-4D97-AF65-F5344CB8AC3E}">
        <p14:creationId xmlns:p14="http://schemas.microsoft.com/office/powerpoint/2010/main" val="3903999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6E23D-87F4-D810-9841-9E12DEF755DB}"/>
              </a:ext>
            </a:extLst>
          </p:cNvPr>
          <p:cNvSpPr>
            <a:spLocks noGrp="1"/>
          </p:cNvSpPr>
          <p:nvPr>
            <p:ph type="title"/>
          </p:nvPr>
        </p:nvSpPr>
        <p:spPr/>
        <p:txBody>
          <a:bodyPr/>
          <a:lstStyle/>
          <a:p>
            <a:r>
              <a:rPr lang="en-US" b="1" dirty="0">
                <a:solidFill>
                  <a:schemeClr val="accent2">
                    <a:lumMod val="75000"/>
                  </a:schemeClr>
                </a:solidFill>
              </a:rPr>
              <a:t>Election Observations </a:t>
            </a:r>
          </a:p>
        </p:txBody>
      </p:sp>
      <p:sp>
        <p:nvSpPr>
          <p:cNvPr id="4" name="Content Placeholder 3">
            <a:extLst>
              <a:ext uri="{FF2B5EF4-FFF2-40B4-BE49-F238E27FC236}">
                <a16:creationId xmlns:a16="http://schemas.microsoft.com/office/drawing/2014/main" id="{78DF4BD6-F9FF-1A7F-49A6-EF1AB41536C1}"/>
              </a:ext>
            </a:extLst>
          </p:cNvPr>
          <p:cNvSpPr>
            <a:spLocks noGrp="1"/>
          </p:cNvSpPr>
          <p:nvPr>
            <p:ph idx="1"/>
          </p:nvPr>
        </p:nvSpPr>
        <p:spPr>
          <a:xfrm>
            <a:off x="822959" y="1845733"/>
            <a:ext cx="7543801" cy="4476689"/>
          </a:xfrm>
        </p:spPr>
        <p:txBody>
          <a:bodyPr>
            <a:normAutofit lnSpcReduction="10000"/>
          </a:bodyPr>
          <a:lstStyle/>
          <a:p>
            <a:pPr marL="342900" lvl="2" indent="-342900" fontAlgn="base">
              <a:lnSpc>
                <a:spcPct val="110000"/>
              </a:lnSpc>
              <a:spcBef>
                <a:spcPts val="600"/>
              </a:spcBef>
              <a:spcAft>
                <a:spcPts val="0"/>
              </a:spcAft>
              <a:buClr>
                <a:srgbClr val="92D050"/>
              </a:buClr>
              <a:buFont typeface="Wingdings" panose="05000000000000000000" pitchFamily="2" charset="2"/>
              <a:buChar char="§"/>
              <a:defRPr/>
            </a:pPr>
            <a:r>
              <a:rPr lang="en-US" sz="2000" dirty="0">
                <a:solidFill>
                  <a:srgbClr val="000000"/>
                </a:solidFill>
                <a:cs typeface="Calibri" pitchFamily="34" charset="0"/>
              </a:rPr>
              <a:t>Two types:  Unofficial (Routine) and Official</a:t>
            </a:r>
          </a:p>
          <a:p>
            <a:pPr marL="342900" lvl="2" indent="-342900" fontAlgn="base">
              <a:lnSpc>
                <a:spcPct val="110000"/>
              </a:lnSpc>
              <a:spcBef>
                <a:spcPts val="600"/>
              </a:spcBef>
              <a:spcAft>
                <a:spcPts val="0"/>
              </a:spcAft>
              <a:buClr>
                <a:srgbClr val="92D050"/>
              </a:buClr>
              <a:buFont typeface="Wingdings" panose="05000000000000000000" pitchFamily="2" charset="2"/>
              <a:buChar char="§"/>
              <a:defRPr/>
            </a:pPr>
            <a:r>
              <a:rPr lang="en-US" sz="2000" dirty="0"/>
              <a:t>Deputy (BVSC) is appointed to observe county election activities.</a:t>
            </a:r>
          </a:p>
          <a:p>
            <a:pPr marL="342900" lvl="2" indent="-342900" fontAlgn="base">
              <a:lnSpc>
                <a:spcPct val="110000"/>
              </a:lnSpc>
              <a:spcBef>
                <a:spcPts val="600"/>
              </a:spcBef>
              <a:spcAft>
                <a:spcPts val="0"/>
              </a:spcAft>
              <a:buClr>
                <a:srgbClr val="92D050"/>
              </a:buClr>
              <a:buFont typeface="Wingdings" panose="05000000000000000000" pitchFamily="2" charset="2"/>
              <a:buChar char="§"/>
              <a:defRPr/>
            </a:pPr>
            <a:r>
              <a:rPr lang="en-US" sz="2000" dirty="0"/>
              <a:t>Deputy must have access to county offices, early voting sites, Election Day precincts, canvassing board room, tabulation and/or ballot process areas, as well as any areas or procedures, records, or items relating to the election in order to sufficiently observe voting processes.</a:t>
            </a:r>
          </a:p>
          <a:p>
            <a:pPr marL="342900" lvl="2" indent="-342900" fontAlgn="base">
              <a:lnSpc>
                <a:spcPct val="110000"/>
              </a:lnSpc>
              <a:spcBef>
                <a:spcPts val="600"/>
              </a:spcBef>
              <a:spcAft>
                <a:spcPts val="0"/>
              </a:spcAft>
              <a:buClr>
                <a:srgbClr val="92D050"/>
              </a:buClr>
              <a:buFont typeface="Wingdings" panose="05000000000000000000" pitchFamily="2" charset="2"/>
              <a:buChar char="§"/>
              <a:defRPr/>
            </a:pPr>
            <a:r>
              <a:rPr lang="en-US" sz="2000" dirty="0"/>
              <a:t>Counties are notified in advance of visit.</a:t>
            </a:r>
          </a:p>
          <a:p>
            <a:pPr marL="342900" lvl="2" indent="-342900" fontAlgn="base">
              <a:lnSpc>
                <a:spcPct val="110000"/>
              </a:lnSpc>
              <a:spcBef>
                <a:spcPts val="600"/>
              </a:spcBef>
              <a:spcAft>
                <a:spcPts val="0"/>
              </a:spcAft>
              <a:buClr>
                <a:srgbClr val="92D050"/>
              </a:buClr>
              <a:buFont typeface="Wingdings" panose="05000000000000000000" pitchFamily="2" charset="2"/>
              <a:buChar char="§"/>
              <a:defRPr/>
            </a:pPr>
            <a:r>
              <a:rPr lang="en-US" sz="2000" dirty="0"/>
              <a:t>Deputy to observe various activities, but may not interfere with voters or voting in any way.</a:t>
            </a:r>
          </a:p>
          <a:p>
            <a:pPr marL="342900" lvl="2" indent="-342900" fontAlgn="base">
              <a:lnSpc>
                <a:spcPct val="110000"/>
              </a:lnSpc>
              <a:spcBef>
                <a:spcPts val="600"/>
              </a:spcBef>
              <a:spcAft>
                <a:spcPts val="0"/>
              </a:spcAft>
              <a:buClr>
                <a:srgbClr val="92D050"/>
              </a:buClr>
              <a:buFont typeface="Wingdings" panose="05000000000000000000" pitchFamily="2" charset="2"/>
              <a:buChar char="§"/>
              <a:defRPr/>
            </a:pPr>
            <a:r>
              <a:rPr lang="en-US" sz="2000" dirty="0"/>
              <a:t>During an official observation, the Deputy cannot discuss findings with SOE staff.</a:t>
            </a:r>
            <a:endParaRPr lang="en-US" sz="1050" dirty="0"/>
          </a:p>
        </p:txBody>
      </p:sp>
      <p:sp>
        <p:nvSpPr>
          <p:cNvPr id="2" name="Slide Number Placeholder 1"/>
          <p:cNvSpPr>
            <a:spLocks noGrp="1"/>
          </p:cNvSpPr>
          <p:nvPr>
            <p:ph type="sldNum" sz="quarter" idx="12"/>
          </p:nvPr>
        </p:nvSpPr>
        <p:spPr/>
        <p:txBody>
          <a:bodyPr/>
          <a:lstStyle/>
          <a:p>
            <a:fld id="{BE2C44BA-4019-4B7F-9034-D2C3D3821983}" type="slidenum">
              <a:rPr lang="en-US" smtClean="0"/>
              <a:t>39</a:t>
            </a:fld>
            <a:endParaRPr lang="en-US" dirty="0"/>
          </a:p>
        </p:txBody>
      </p:sp>
    </p:spTree>
    <p:extLst>
      <p:ext uri="{BB962C8B-B14F-4D97-AF65-F5344CB8AC3E}">
        <p14:creationId xmlns:p14="http://schemas.microsoft.com/office/powerpoint/2010/main" val="982825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2E23D6-ED1C-6BD1-FF6A-7D2BAE4A12F8}"/>
              </a:ext>
            </a:extLst>
          </p:cNvPr>
          <p:cNvSpPr>
            <a:spLocks noGrp="1"/>
          </p:cNvSpPr>
          <p:nvPr>
            <p:ph type="title"/>
          </p:nvPr>
        </p:nvSpPr>
        <p:spPr/>
        <p:txBody>
          <a:bodyPr/>
          <a:lstStyle/>
          <a:p>
            <a:r>
              <a:rPr lang="en-US" b="1" dirty="0">
                <a:solidFill>
                  <a:schemeClr val="accent2">
                    <a:lumMod val="75000"/>
                  </a:schemeClr>
                </a:solidFill>
              </a:rPr>
              <a:t>Election Observations - Unofficial</a:t>
            </a:r>
          </a:p>
        </p:txBody>
      </p:sp>
      <p:sp>
        <p:nvSpPr>
          <p:cNvPr id="4" name="Content Placeholder 3">
            <a:extLst>
              <a:ext uri="{FF2B5EF4-FFF2-40B4-BE49-F238E27FC236}">
                <a16:creationId xmlns:a16="http://schemas.microsoft.com/office/drawing/2014/main" id="{2436299D-CA4C-466F-467A-802A0454A7B4}"/>
              </a:ext>
            </a:extLst>
          </p:cNvPr>
          <p:cNvSpPr>
            <a:spLocks noGrp="1"/>
          </p:cNvSpPr>
          <p:nvPr>
            <p:ph idx="1"/>
          </p:nvPr>
        </p:nvSpPr>
        <p:spPr>
          <a:xfrm>
            <a:off x="800099" y="1809347"/>
            <a:ext cx="7543801" cy="4591451"/>
          </a:xfrm>
        </p:spPr>
        <p:txBody>
          <a:bodyPr>
            <a:normAutofit lnSpcReduction="10000"/>
          </a:bodyPr>
          <a:lstStyle/>
          <a:p>
            <a:pPr marL="342900" marR="0" lvl="2" indent="-342900"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Deputy (BVSC) is appointed and deployed by DOS/Secretary of State statewide during the election cycle to conduct “unofficial” election observations to observe county processes and procedures, to assess voter turnout, and to assist as ‘boots on the ground’ if needed.</a:t>
            </a:r>
          </a:p>
          <a:p>
            <a:pPr marL="0" marR="0" lvl="2" indent="0" algn="l" defTabSz="914400" rtl="0" eaLnBrk="1" fontAlgn="base" latinLnBrk="0" hangingPunct="1">
              <a:lnSpc>
                <a:spcPct val="100000"/>
              </a:lnSpc>
              <a:spcBef>
                <a:spcPts val="600"/>
              </a:spcBef>
              <a:spcAft>
                <a:spcPts val="0"/>
              </a:spcAft>
              <a:buClr>
                <a:srgbClr val="92D050"/>
              </a:buClr>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2" indent="-342900"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BVSC conducts observations of logic &amp; accuracy testing, early voting and Election Day/Night activities, including tabulation, accumulation, and processing of voted ballots.</a:t>
            </a:r>
          </a:p>
          <a:p>
            <a:pPr marL="342900" marR="0" lvl="2" indent="-342900"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lang="en-US" sz="2400" dirty="0"/>
              <a:t>During a routine observation, SOE staff may view, copy, or discuss the Deputy’s observations.</a:t>
            </a:r>
            <a:endParaRPr lang="en-US" sz="2400" dirty="0">
              <a:solidFill>
                <a:prstClr val="black"/>
              </a:solidFill>
            </a:endParaRPr>
          </a:p>
          <a:p>
            <a:pPr marL="342900" marR="0" lvl="2" indent="-342900" algn="l" defTabSz="914400" rtl="0" eaLnBrk="1" fontAlgn="base" latinLnBrk="0" hangingPunct="1">
              <a:lnSpc>
                <a:spcPct val="100000"/>
              </a:lnSpc>
              <a:spcBef>
                <a:spcPts val="600"/>
              </a:spcBef>
              <a:spcAft>
                <a:spcPts val="0"/>
              </a:spcAft>
              <a:buClr>
                <a:srgbClr val="92D050"/>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 findings or official report</a:t>
            </a:r>
          </a:p>
          <a:p>
            <a:pPr>
              <a:lnSpc>
                <a:spcPct val="100000"/>
              </a:lnSpc>
              <a:spcBef>
                <a:spcPts val="600"/>
              </a:spcBef>
            </a:pPr>
            <a:endParaRPr lang="en-US" sz="2400" dirty="0"/>
          </a:p>
        </p:txBody>
      </p:sp>
      <p:sp>
        <p:nvSpPr>
          <p:cNvPr id="2" name="Slide Number Placeholder 1"/>
          <p:cNvSpPr>
            <a:spLocks noGrp="1"/>
          </p:cNvSpPr>
          <p:nvPr>
            <p:ph type="sldNum" sz="quarter" idx="12"/>
          </p:nvPr>
        </p:nvSpPr>
        <p:spPr/>
        <p:txBody>
          <a:bodyPr/>
          <a:lstStyle/>
          <a:p>
            <a:fld id="{BE2C44BA-4019-4B7F-9034-D2C3D3821983}" type="slidenum">
              <a:rPr lang="en-US" smtClean="0"/>
              <a:t>40</a:t>
            </a:fld>
            <a:endParaRPr lang="en-US" dirty="0"/>
          </a:p>
        </p:txBody>
      </p:sp>
      <p:sp>
        <p:nvSpPr>
          <p:cNvPr id="24" name="Content Placeholder 2"/>
          <p:cNvSpPr txBox="1">
            <a:spLocks/>
          </p:cNvSpPr>
          <p:nvPr/>
        </p:nvSpPr>
        <p:spPr>
          <a:xfrm>
            <a:off x="0" y="875607"/>
            <a:ext cx="9044247" cy="5525192"/>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342900" lvl="2" indent="-342900" fontAlgn="base">
              <a:lnSpc>
                <a:spcPct val="80000"/>
              </a:lnSpc>
              <a:spcBef>
                <a:spcPct val="0"/>
              </a:spcBef>
              <a:spcAft>
                <a:spcPts val="0"/>
              </a:spcAft>
              <a:buClr>
                <a:srgbClr val="92D050"/>
              </a:buClr>
              <a:buFont typeface="Wingdings" panose="05000000000000000000" pitchFamily="2" charset="2"/>
              <a:buChar char="§"/>
              <a:defRPr/>
            </a:pPr>
            <a:endParaRPr lang="en-US" sz="2200" dirty="0"/>
          </a:p>
        </p:txBody>
      </p:sp>
      <p:sp>
        <p:nvSpPr>
          <p:cNvPr id="6" name="Content Placeholder 2"/>
          <p:cNvSpPr txBox="1">
            <a:spLocks/>
          </p:cNvSpPr>
          <p:nvPr/>
        </p:nvSpPr>
        <p:spPr>
          <a:xfrm>
            <a:off x="1" y="3821028"/>
            <a:ext cx="4139738" cy="2097634"/>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lvl="1">
              <a:buFont typeface="Wingdings" pitchFamily="2" charset="2"/>
              <a:buChar char="§"/>
            </a:pPr>
            <a:endParaRPr lang="en-US" sz="2400" dirty="0"/>
          </a:p>
        </p:txBody>
      </p:sp>
    </p:spTree>
    <p:extLst>
      <p:ext uri="{BB962C8B-B14F-4D97-AF65-F5344CB8AC3E}">
        <p14:creationId xmlns:p14="http://schemas.microsoft.com/office/powerpoint/2010/main" val="13069808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663" y="2526693"/>
            <a:ext cx="6781800" cy="3814763"/>
          </a:xfrm>
          <a:prstGeom prst="rect">
            <a:avLst/>
          </a:prstGeom>
        </p:spPr>
      </p:pic>
      <p:sp>
        <p:nvSpPr>
          <p:cNvPr id="3" name="Title 2">
            <a:extLst>
              <a:ext uri="{FF2B5EF4-FFF2-40B4-BE49-F238E27FC236}">
                <a16:creationId xmlns:a16="http://schemas.microsoft.com/office/drawing/2014/main" id="{FF2E23D6-ED1C-6BD1-FF6A-7D2BAE4A12F8}"/>
              </a:ext>
            </a:extLst>
          </p:cNvPr>
          <p:cNvSpPr>
            <a:spLocks noGrp="1"/>
          </p:cNvSpPr>
          <p:nvPr>
            <p:ph type="title"/>
          </p:nvPr>
        </p:nvSpPr>
        <p:spPr/>
        <p:txBody>
          <a:bodyPr/>
          <a:lstStyle/>
          <a:p>
            <a:r>
              <a:rPr lang="en-US" b="1" dirty="0">
                <a:solidFill>
                  <a:schemeClr val="accent2">
                    <a:lumMod val="75000"/>
                  </a:schemeClr>
                </a:solidFill>
              </a:rPr>
              <a:t>Election Observations – Unofficial (cont’d)</a:t>
            </a:r>
          </a:p>
        </p:txBody>
      </p:sp>
      <p:sp>
        <p:nvSpPr>
          <p:cNvPr id="4" name="Content Placeholder 3">
            <a:extLst>
              <a:ext uri="{FF2B5EF4-FFF2-40B4-BE49-F238E27FC236}">
                <a16:creationId xmlns:a16="http://schemas.microsoft.com/office/drawing/2014/main" id="{2436299D-CA4C-466F-467A-802A0454A7B4}"/>
              </a:ext>
            </a:extLst>
          </p:cNvPr>
          <p:cNvSpPr>
            <a:spLocks noGrp="1"/>
          </p:cNvSpPr>
          <p:nvPr>
            <p:ph idx="1"/>
          </p:nvPr>
        </p:nvSpPr>
        <p:spPr>
          <a:xfrm>
            <a:off x="1003663" y="1895302"/>
            <a:ext cx="7543801" cy="4023360"/>
          </a:xfrm>
        </p:spPr>
        <p:txBody>
          <a:bodyPr/>
          <a:lstStyle/>
          <a:p>
            <a:pPr marL="342900" lvl="2" indent="-342900" fontAlgn="base">
              <a:lnSpc>
                <a:spcPct val="80000"/>
              </a:lnSpc>
              <a:spcBef>
                <a:spcPct val="0"/>
              </a:spcBef>
              <a:spcAft>
                <a:spcPts val="0"/>
              </a:spcAft>
              <a:buClr>
                <a:srgbClr val="92D050"/>
              </a:buClr>
              <a:buFont typeface="Wingdings" panose="05000000000000000000" pitchFamily="2" charset="2"/>
              <a:buChar char="§"/>
              <a:defRPr/>
            </a:pPr>
            <a:r>
              <a:rPr lang="en-US" sz="2200" dirty="0"/>
              <a:t>BVSC uses a checklist for each type of activity to ensure that the same standards are being applied throughout the state.</a:t>
            </a:r>
          </a:p>
          <a:p>
            <a:pPr marL="342900" marR="0" lvl="2" indent="-342900" algn="l" defTabSz="914400" rtl="0" eaLnBrk="1" fontAlgn="base" latinLnBrk="0" hangingPunct="1">
              <a:lnSpc>
                <a:spcPct val="80000"/>
              </a:lnSpc>
              <a:spcBef>
                <a:spcPct val="0"/>
              </a:spcBef>
              <a:spcAft>
                <a:spcPts val="0"/>
              </a:spcAft>
              <a:buClr>
                <a:srgbClr val="92D050"/>
              </a:buClr>
              <a:buSzTx/>
              <a:buFont typeface="Wingdings" panose="05000000000000000000" pitchFamily="2" charset="2"/>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41</a:t>
            </a:fld>
            <a:endParaRPr lang="en-US" dirty="0"/>
          </a:p>
        </p:txBody>
      </p:sp>
      <p:sp>
        <p:nvSpPr>
          <p:cNvPr id="24" name="Content Placeholder 2"/>
          <p:cNvSpPr txBox="1">
            <a:spLocks/>
          </p:cNvSpPr>
          <p:nvPr/>
        </p:nvSpPr>
        <p:spPr>
          <a:xfrm>
            <a:off x="0" y="875607"/>
            <a:ext cx="9044247" cy="5525192"/>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342900" lvl="2" indent="-342900" fontAlgn="base">
              <a:lnSpc>
                <a:spcPct val="80000"/>
              </a:lnSpc>
              <a:spcBef>
                <a:spcPct val="0"/>
              </a:spcBef>
              <a:spcAft>
                <a:spcPts val="0"/>
              </a:spcAft>
              <a:buClr>
                <a:srgbClr val="92D050"/>
              </a:buClr>
              <a:buFont typeface="Wingdings" panose="05000000000000000000" pitchFamily="2" charset="2"/>
              <a:buChar char="§"/>
              <a:defRPr/>
            </a:pPr>
            <a:endParaRPr lang="en-US" sz="2200" dirty="0"/>
          </a:p>
        </p:txBody>
      </p:sp>
      <p:sp>
        <p:nvSpPr>
          <p:cNvPr id="6" name="Content Placeholder 2"/>
          <p:cNvSpPr txBox="1">
            <a:spLocks/>
          </p:cNvSpPr>
          <p:nvPr/>
        </p:nvSpPr>
        <p:spPr>
          <a:xfrm>
            <a:off x="1" y="3821028"/>
            <a:ext cx="4139738" cy="2097634"/>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lvl="1">
              <a:buFont typeface="Wingdings" pitchFamily="2" charset="2"/>
              <a:buChar char="§"/>
            </a:pPr>
            <a:endParaRPr lang="en-US" sz="2400" dirty="0"/>
          </a:p>
        </p:txBody>
      </p:sp>
    </p:spTree>
    <p:extLst>
      <p:ext uri="{BB962C8B-B14F-4D97-AF65-F5344CB8AC3E}">
        <p14:creationId xmlns:p14="http://schemas.microsoft.com/office/powerpoint/2010/main" val="1218855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F03CC2-DA51-0800-5386-C22793BBE074}"/>
              </a:ext>
            </a:extLst>
          </p:cNvPr>
          <p:cNvSpPr>
            <a:spLocks noGrp="1"/>
          </p:cNvSpPr>
          <p:nvPr>
            <p:ph type="title"/>
          </p:nvPr>
        </p:nvSpPr>
        <p:spPr/>
        <p:txBody>
          <a:bodyPr/>
          <a:lstStyle/>
          <a:p>
            <a:r>
              <a:rPr lang="en-US" b="1" dirty="0">
                <a:solidFill>
                  <a:schemeClr val="accent2">
                    <a:lumMod val="75000"/>
                  </a:schemeClr>
                </a:solidFill>
              </a:rPr>
              <a:t>Election Observations - Unofficial</a:t>
            </a:r>
          </a:p>
        </p:txBody>
      </p:sp>
      <p:sp>
        <p:nvSpPr>
          <p:cNvPr id="4" name="Content Placeholder 3">
            <a:extLst>
              <a:ext uri="{FF2B5EF4-FFF2-40B4-BE49-F238E27FC236}">
                <a16:creationId xmlns:a16="http://schemas.microsoft.com/office/drawing/2014/main" id="{88471E28-C084-60C4-C329-BD47179C9C27}"/>
              </a:ext>
            </a:extLst>
          </p:cNvPr>
          <p:cNvSpPr>
            <a:spLocks noGrp="1"/>
          </p:cNvSpPr>
          <p:nvPr>
            <p:ph idx="1"/>
          </p:nvPr>
        </p:nvSpPr>
        <p:spPr/>
        <p:txBody>
          <a:bodyPr>
            <a:normAutofit lnSpcReduction="10000"/>
          </a:bodyPr>
          <a:lstStyle/>
          <a:p>
            <a:pPr marL="227013" marR="0" lvl="2" indent="-227013" algn="l" defTabSz="914400" rtl="0" eaLnBrk="1" fontAlgn="base" latinLnBrk="0" hangingPunct="1">
              <a:lnSpc>
                <a:spcPct val="80000"/>
              </a:lnSpc>
              <a:spcBef>
                <a:spcPct val="0"/>
              </a:spcBef>
              <a:spcAft>
                <a:spcPts val="0"/>
              </a:spcAft>
              <a:buClr>
                <a:srgbClr val="92D050"/>
              </a:buClr>
              <a:buSzTx/>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If a Deputy observes isolated issues at an early voting site or Election day polling location, he/she will speak with the precinct clerk or assistant clerk, if possible, to get the problem corrected immediately.</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42900" algn="l"/>
                <a:tab pos="1539875" algn="l"/>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EXAMPLES: </a:t>
            </a:r>
          </a:p>
          <a:p>
            <a:pPr marL="475488" lvl="2" indent="0">
              <a:lnSpc>
                <a:spcPct val="100000"/>
              </a:lnSpc>
              <a:spcBef>
                <a:spcPts val="0"/>
              </a:spcBef>
              <a:spcAft>
                <a:spcPts val="0"/>
              </a:spcAft>
              <a:buClrTx/>
              <a:buNone/>
              <a:tabLst>
                <a:tab pos="342900" algn="l"/>
                <a:tab pos="1539875" algn="l"/>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Voter rights/responsibilities aren’t posted at a site; the poll deputy isn’t ensuring that there is no solicitation occurring within the 150 foot zone, etc.</a:t>
            </a:r>
          </a:p>
          <a:p>
            <a:pPr marL="0" marR="0" lvl="0" indent="0" algn="l" defTabSz="914400" rtl="0" eaLnBrk="1" fontAlgn="auto" latinLnBrk="0" hangingPunct="1">
              <a:lnSpc>
                <a:spcPct val="100000"/>
              </a:lnSpc>
              <a:spcBef>
                <a:spcPts val="0"/>
              </a:spcBef>
              <a:spcAft>
                <a:spcPts val="0"/>
              </a:spcAft>
              <a:buClrTx/>
              <a:buSzTx/>
              <a:buFontTx/>
              <a:buNone/>
              <a:tabLst>
                <a:tab pos="342900" algn="l"/>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227013" marR="0" lvl="0" indent="-227013" algn="l" defTabSz="914400" rtl="0" eaLnBrk="1" fontAlgn="auto" latinLnBrk="0" hangingPunct="1">
              <a:lnSpc>
                <a:spcPct val="100000"/>
              </a:lnSpc>
              <a:spcBef>
                <a:spcPts val="0"/>
              </a:spcBef>
              <a:spcAft>
                <a:spcPts val="0"/>
              </a:spcAft>
              <a:buClr>
                <a:srgbClr val="92D050"/>
              </a:buClr>
              <a:buSzTx/>
              <a:buFont typeface="Wingdings"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If a Deputy finds systemic issues, he/she will notify the SOE office.</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307975"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EXAMPLES:	</a:t>
            </a:r>
          </a:p>
          <a:p>
            <a:pPr marL="0" marR="0" lvl="0" indent="0" algn="l" defTabSz="307975" rtl="0" eaLnBrk="1" fontAlgn="auto" latinLnBrk="0" hangingPunct="1">
              <a:lnSpc>
                <a:spcPct val="100000"/>
              </a:lnSpc>
              <a:spcBef>
                <a:spcPts val="0"/>
              </a:spcBef>
              <a:spcAft>
                <a:spcPts val="0"/>
              </a:spcAft>
              <a:buClrTx/>
              <a:buSzTx/>
              <a:buFontTx/>
              <a:buNone/>
              <a:tabLst/>
              <a:defRPr/>
            </a:pPr>
            <a:r>
              <a:rPr lang="en-US" sz="1800" i="1" dirty="0">
                <a:solidFill>
                  <a:prstClr val="black"/>
                </a:solidFill>
                <a:latin typeface="Calibri" panose="020F0502020204030204"/>
              </a:rPr>
              <a:t>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Voter rights/responsibilities/fraud number aren’t posted or secrecy 				sleeves aren’t being offered at </a:t>
            </a:r>
            <a:r>
              <a:rPr kumimoji="0" lang="en-US" sz="1800" b="0" i="1" u="sng" strike="noStrike" kern="1200" cap="none" spc="0" normalizeH="0" baseline="0" noProof="0" dirty="0">
                <a:ln>
                  <a:noFill/>
                </a:ln>
                <a:solidFill>
                  <a:prstClr val="black"/>
                </a:solidFill>
                <a:effectLst/>
                <a:uLnTx/>
                <a:uFillTx/>
                <a:latin typeface="Calibri" panose="020F0502020204030204"/>
                <a:ea typeface="+mn-ea"/>
                <a:cs typeface="+mn-cs"/>
              </a:rPr>
              <a:t>any</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site visited.</a:t>
            </a:r>
          </a:p>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42</a:t>
            </a:fld>
            <a:endParaRPr lang="en-US" dirty="0"/>
          </a:p>
        </p:txBody>
      </p:sp>
      <p:sp>
        <p:nvSpPr>
          <p:cNvPr id="24" name="Content Placeholder 2"/>
          <p:cNvSpPr txBox="1">
            <a:spLocks/>
          </p:cNvSpPr>
          <p:nvPr/>
        </p:nvSpPr>
        <p:spPr>
          <a:xfrm>
            <a:off x="55418" y="1333605"/>
            <a:ext cx="9044247" cy="3665115"/>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342900" lvl="2" indent="-342900" fontAlgn="base">
              <a:lnSpc>
                <a:spcPct val="80000"/>
              </a:lnSpc>
              <a:spcBef>
                <a:spcPct val="0"/>
              </a:spcBef>
              <a:spcAft>
                <a:spcPts val="0"/>
              </a:spcAft>
              <a:buClr>
                <a:srgbClr val="92D050"/>
              </a:buClr>
              <a:buFont typeface="Wingdings" panose="05000000000000000000" pitchFamily="2" charset="2"/>
              <a:buChar char="§"/>
              <a:defRPr/>
            </a:pPr>
            <a:endParaRPr lang="en-US" sz="2200" dirty="0"/>
          </a:p>
        </p:txBody>
      </p:sp>
    </p:spTree>
    <p:extLst>
      <p:ext uri="{BB962C8B-B14F-4D97-AF65-F5344CB8AC3E}">
        <p14:creationId xmlns:p14="http://schemas.microsoft.com/office/powerpoint/2010/main" val="1492896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723900" y="643467"/>
            <a:ext cx="4691270" cy="5054008"/>
          </a:xfrm>
        </p:spPr>
        <p:txBody>
          <a:bodyPr anchor="ctr">
            <a:normAutofit/>
          </a:bodyPr>
          <a:lstStyle/>
          <a:p>
            <a:pPr algn="r"/>
            <a:r>
              <a:rPr lang="en-US" dirty="0"/>
              <a:t>Rules</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xfrm>
            <a:off x="5903246" y="643467"/>
            <a:ext cx="2506116" cy="5054008"/>
          </a:xfrm>
        </p:spPr>
        <p:txBody>
          <a:bodyPr anchor="ctr">
            <a:normAutofit/>
          </a:bodyPr>
          <a:lstStyle/>
          <a:p>
            <a:r>
              <a:rPr lang="en-US" dirty="0"/>
              <a:t>And forms</a:t>
            </a:r>
          </a:p>
        </p:txBody>
      </p:sp>
      <p:cxnSp>
        <p:nvCxnSpPr>
          <p:cNvPr id="11" name="Straight Connector 10">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7425343" y="6459785"/>
            <a:ext cx="984019" cy="365125"/>
          </a:xfrm>
        </p:spPr>
        <p:txBody>
          <a:bodyPr>
            <a:normAutofit/>
          </a:bodyPr>
          <a:lstStyle/>
          <a:p>
            <a:pPr>
              <a:spcAft>
                <a:spcPts val="600"/>
              </a:spcAft>
            </a:pPr>
            <a:fld id="{BE2C44BA-4019-4B7F-9034-D2C3D3821983}" type="slidenum">
              <a:rPr lang="en-US" smtClean="0"/>
              <a:pPr>
                <a:spcAft>
                  <a:spcPts val="600"/>
                </a:spcAft>
              </a:pPr>
              <a:t>43</a:t>
            </a:fld>
            <a:endParaRPr lang="en-US" dirty="0"/>
          </a:p>
        </p:txBody>
      </p:sp>
    </p:spTree>
    <p:extLst>
      <p:ext uri="{BB962C8B-B14F-4D97-AF65-F5344CB8AC3E}">
        <p14:creationId xmlns:p14="http://schemas.microsoft.com/office/powerpoint/2010/main" val="22216690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6E23D-87F4-D810-9841-9E12DEF755DB}"/>
              </a:ext>
            </a:extLst>
          </p:cNvPr>
          <p:cNvSpPr>
            <a:spLocks noGrp="1"/>
          </p:cNvSpPr>
          <p:nvPr>
            <p:ph type="title"/>
          </p:nvPr>
        </p:nvSpPr>
        <p:spPr/>
        <p:txBody>
          <a:bodyPr/>
          <a:lstStyle/>
          <a:p>
            <a:r>
              <a:rPr lang="en-US" b="1" dirty="0">
                <a:solidFill>
                  <a:schemeClr val="accent2">
                    <a:lumMod val="75000"/>
                  </a:schemeClr>
                </a:solidFill>
              </a:rPr>
              <a:t>Rules</a:t>
            </a:r>
          </a:p>
        </p:txBody>
      </p:sp>
      <p:sp>
        <p:nvSpPr>
          <p:cNvPr id="9" name="Content Placeholder 8">
            <a:extLst>
              <a:ext uri="{FF2B5EF4-FFF2-40B4-BE49-F238E27FC236}">
                <a16:creationId xmlns:a16="http://schemas.microsoft.com/office/drawing/2014/main" id="{29B54708-1D42-13D9-81E1-B73627226B5E}"/>
              </a:ext>
            </a:extLst>
          </p:cNvPr>
          <p:cNvSpPr>
            <a:spLocks noGrp="1"/>
          </p:cNvSpPr>
          <p:nvPr>
            <p:ph idx="1"/>
          </p:nvPr>
        </p:nvSpPr>
        <p:spPr/>
        <p:txBody>
          <a:bodyPr/>
          <a:lstStyle/>
          <a:p>
            <a:r>
              <a:rPr lang="en-US" dirty="0"/>
              <a:t>Rules that BVSC provide input or have related duties</a:t>
            </a:r>
          </a:p>
        </p:txBody>
      </p:sp>
      <p:sp>
        <p:nvSpPr>
          <p:cNvPr id="2" name="Slide Number Placeholder 1"/>
          <p:cNvSpPr>
            <a:spLocks noGrp="1"/>
          </p:cNvSpPr>
          <p:nvPr>
            <p:ph type="sldNum" sz="quarter" idx="12"/>
          </p:nvPr>
        </p:nvSpPr>
        <p:spPr/>
        <p:txBody>
          <a:bodyPr/>
          <a:lstStyle/>
          <a:p>
            <a:fld id="{BE2C44BA-4019-4B7F-9034-D2C3D3821983}" type="slidenum">
              <a:rPr lang="en-US" smtClean="0"/>
              <a:t>44</a:t>
            </a:fld>
            <a:endParaRPr lang="en-US" dirty="0"/>
          </a:p>
        </p:txBody>
      </p:sp>
      <p:graphicFrame>
        <p:nvGraphicFramePr>
          <p:cNvPr id="4" name="Table 3">
            <a:extLst>
              <a:ext uri="{FF2B5EF4-FFF2-40B4-BE49-F238E27FC236}">
                <a16:creationId xmlns:a16="http://schemas.microsoft.com/office/drawing/2014/main" id="{6230E52E-804F-09A9-1409-5FBC8EDAB5DC}"/>
              </a:ext>
            </a:extLst>
          </p:cNvPr>
          <p:cNvGraphicFramePr>
            <a:graphicFrameLocks noGrp="1"/>
          </p:cNvGraphicFramePr>
          <p:nvPr>
            <p:extLst>
              <p:ext uri="{D42A27DB-BD31-4B8C-83A1-F6EECF244321}">
                <p14:modId xmlns:p14="http://schemas.microsoft.com/office/powerpoint/2010/main" val="3228876360"/>
              </p:ext>
            </p:extLst>
          </p:nvPr>
        </p:nvGraphicFramePr>
        <p:xfrm>
          <a:off x="905522" y="2210540"/>
          <a:ext cx="7503841" cy="4101481"/>
        </p:xfrm>
        <a:graphic>
          <a:graphicData uri="http://schemas.openxmlformats.org/drawingml/2006/table">
            <a:tbl>
              <a:tblPr/>
              <a:tblGrid>
                <a:gridCol w="1046780">
                  <a:extLst>
                    <a:ext uri="{9D8B030D-6E8A-4147-A177-3AD203B41FA5}">
                      <a16:colId xmlns:a16="http://schemas.microsoft.com/office/drawing/2014/main" val="3138496257"/>
                    </a:ext>
                  </a:extLst>
                </a:gridCol>
                <a:gridCol w="5322090">
                  <a:extLst>
                    <a:ext uri="{9D8B030D-6E8A-4147-A177-3AD203B41FA5}">
                      <a16:colId xmlns:a16="http://schemas.microsoft.com/office/drawing/2014/main" val="406992904"/>
                    </a:ext>
                  </a:extLst>
                </a:gridCol>
                <a:gridCol w="1134971">
                  <a:extLst>
                    <a:ext uri="{9D8B030D-6E8A-4147-A177-3AD203B41FA5}">
                      <a16:colId xmlns:a16="http://schemas.microsoft.com/office/drawing/2014/main" val="977856745"/>
                    </a:ext>
                  </a:extLst>
                </a:gridCol>
              </a:tblGrid>
              <a:tr h="277324">
                <a:tc>
                  <a:txBody>
                    <a:bodyPr/>
                    <a:lstStyle/>
                    <a:p>
                      <a:pPr algn="ctr" fontAlgn="b"/>
                      <a:r>
                        <a:rPr lang="en-US" sz="1000" b="0" i="0" u="sng" strike="noStrike" dirty="0">
                          <a:solidFill>
                            <a:srgbClr val="000000"/>
                          </a:solidFill>
                          <a:effectLst/>
                          <a:latin typeface="Aptos Narrow" panose="020B0004020202020204" pitchFamily="34" charset="0"/>
                        </a:rPr>
                        <a:t>1S-2.004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Purchase, Sale, and Uses of Voting Equipment and Systems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1/2/2012</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59954984"/>
                  </a:ext>
                </a:extLst>
              </a:tr>
              <a:tr h="277324">
                <a:tc>
                  <a:txBody>
                    <a:bodyPr/>
                    <a:lstStyle/>
                    <a:p>
                      <a:pPr algn="ctr" fontAlgn="b"/>
                      <a:r>
                        <a:rPr lang="en-US" sz="1000" b="0" i="0" u="sng" strike="noStrike">
                          <a:solidFill>
                            <a:srgbClr val="000000"/>
                          </a:solidFill>
                          <a:effectLst/>
                          <a:latin typeface="Aptos Narrow" panose="020B0004020202020204" pitchFamily="34" charset="0"/>
                        </a:rPr>
                        <a:t>1S-2.015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dirty="0">
                          <a:solidFill>
                            <a:srgbClr val="000000"/>
                          </a:solidFill>
                          <a:effectLst/>
                          <a:latin typeface="Aptos Narrow" panose="020B0004020202020204" pitchFamily="34" charset="0"/>
                        </a:rPr>
                        <a:t>Minimum Security Procedures for Voting Systems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4/1/2016</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69184598"/>
                  </a:ext>
                </a:extLst>
              </a:tr>
              <a:tr h="277324">
                <a:tc>
                  <a:txBody>
                    <a:bodyPr/>
                    <a:lstStyle/>
                    <a:p>
                      <a:pPr algn="ctr" fontAlgn="b"/>
                      <a:r>
                        <a:rPr lang="en-US" sz="1000" b="0" i="0" u="sng" strike="noStrike">
                          <a:solidFill>
                            <a:srgbClr val="000000"/>
                          </a:solidFill>
                          <a:effectLst/>
                          <a:latin typeface="Aptos Narrow" panose="020B0004020202020204" pitchFamily="34" charset="0"/>
                        </a:rPr>
                        <a:t>1S-2.027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Standards for Determining Voter Intent</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8/8/2024</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08705863"/>
                  </a:ext>
                </a:extLst>
              </a:tr>
              <a:tr h="277324">
                <a:tc>
                  <a:txBody>
                    <a:bodyPr/>
                    <a:lstStyle/>
                    <a:p>
                      <a:pPr algn="ctr" fontAlgn="b"/>
                      <a:r>
                        <a:rPr lang="en-US" sz="1000" b="0" i="0" u="sng" strike="noStrike" dirty="0">
                          <a:solidFill>
                            <a:srgbClr val="000000"/>
                          </a:solidFill>
                          <a:effectLst/>
                          <a:latin typeface="Aptos Narrow" panose="020B0004020202020204" pitchFamily="34" charset="0"/>
                        </a:rPr>
                        <a:t>1S-2.028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State Write-in Ballot</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12/9/2003</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619975234"/>
                  </a:ext>
                </a:extLst>
              </a:tr>
              <a:tr h="339947">
                <a:tc>
                  <a:txBody>
                    <a:bodyPr/>
                    <a:lstStyle/>
                    <a:p>
                      <a:pPr algn="ctr" fontAlgn="b"/>
                      <a:r>
                        <a:rPr lang="en-US" sz="1000" b="0" i="0" u="sng" strike="noStrike">
                          <a:solidFill>
                            <a:srgbClr val="000000"/>
                          </a:solidFill>
                          <a:effectLst/>
                          <a:latin typeface="Aptos Narrow" panose="020B0004020202020204" pitchFamily="34" charset="0"/>
                        </a:rPr>
                        <a:t>1S-2.030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Vote-by-Mail Ballots for Absent Stateside Uniformed Services and Overseas Voters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2/13/2020</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18659484"/>
                  </a:ext>
                </a:extLst>
              </a:tr>
              <a:tr h="277324">
                <a:tc>
                  <a:txBody>
                    <a:bodyPr/>
                    <a:lstStyle/>
                    <a:p>
                      <a:pPr algn="ctr" fontAlgn="b"/>
                      <a:r>
                        <a:rPr lang="en-US" sz="1000" b="0" i="0" u="sng" strike="noStrike">
                          <a:solidFill>
                            <a:srgbClr val="000000"/>
                          </a:solidFill>
                          <a:effectLst/>
                          <a:latin typeface="Aptos Narrow" panose="020B0004020202020204" pitchFamily="34" charset="0"/>
                        </a:rPr>
                        <a:t>1S-2.031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Recount Procedures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6/27/2022</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154173355"/>
                  </a:ext>
                </a:extLst>
              </a:tr>
              <a:tr h="277324">
                <a:tc>
                  <a:txBody>
                    <a:bodyPr/>
                    <a:lstStyle/>
                    <a:p>
                      <a:pPr algn="ctr" fontAlgn="b"/>
                      <a:r>
                        <a:rPr lang="en-US" sz="1000" b="0" i="0" u="sng" strike="noStrike">
                          <a:solidFill>
                            <a:srgbClr val="000000"/>
                          </a:solidFill>
                          <a:effectLst/>
                          <a:latin typeface="Aptos Narrow" panose="020B0004020202020204" pitchFamily="34" charset="0"/>
                        </a:rPr>
                        <a:t>1S-2.032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Uniform Design for Election Ballots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4/23/2020</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24676647"/>
                  </a:ext>
                </a:extLst>
              </a:tr>
              <a:tr h="277324">
                <a:tc>
                  <a:txBody>
                    <a:bodyPr/>
                    <a:lstStyle/>
                    <a:p>
                      <a:pPr algn="ctr" fontAlgn="b"/>
                      <a:r>
                        <a:rPr lang="en-US" sz="1000" b="0" i="0" u="sng" strike="noStrike">
                          <a:solidFill>
                            <a:srgbClr val="000000"/>
                          </a:solidFill>
                          <a:effectLst/>
                          <a:latin typeface="Aptos Narrow" panose="020B0004020202020204" pitchFamily="34" charset="0"/>
                        </a:rPr>
                        <a:t>1S-2.034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Polling Place Procedures Manual</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7/31/2024</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90956000"/>
                  </a:ext>
                </a:extLst>
              </a:tr>
              <a:tr h="277324">
                <a:tc>
                  <a:txBody>
                    <a:bodyPr/>
                    <a:lstStyle/>
                    <a:p>
                      <a:pPr algn="ctr" fontAlgn="b"/>
                      <a:r>
                        <a:rPr lang="en-US" sz="1000" b="0" i="0" u="sng" strike="noStrike">
                          <a:solidFill>
                            <a:srgbClr val="000000"/>
                          </a:solidFill>
                          <a:effectLst/>
                          <a:latin typeface="Aptos Narrow" panose="020B0004020202020204" pitchFamily="34" charset="0"/>
                        </a:rPr>
                        <a:t>1S-2.037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Provisional Ballots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4/13/2022</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36921255"/>
                  </a:ext>
                </a:extLst>
              </a:tr>
              <a:tr h="348891">
                <a:tc>
                  <a:txBody>
                    <a:bodyPr/>
                    <a:lstStyle/>
                    <a:p>
                      <a:pPr algn="ctr" fontAlgn="b"/>
                      <a:r>
                        <a:rPr lang="en-US" sz="1000" b="0" i="0" u="sng" strike="noStrike">
                          <a:solidFill>
                            <a:srgbClr val="000000"/>
                          </a:solidFill>
                          <a:effectLst/>
                          <a:latin typeface="Aptos Narrow" panose="020B0004020202020204" pitchFamily="34" charset="0"/>
                        </a:rPr>
                        <a:t>1S-2.051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Standards for Determining Voter's Choice on a Federal Write-In Absentee Ballot</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8/23/2015</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63714025"/>
                  </a:ext>
                </a:extLst>
              </a:tr>
              <a:tr h="362079">
                <a:tc>
                  <a:txBody>
                    <a:bodyPr/>
                    <a:lstStyle/>
                    <a:p>
                      <a:pPr algn="ctr" fontAlgn="b"/>
                      <a:r>
                        <a:rPr lang="en-US" sz="1000" b="0" i="0" u="sng" strike="noStrike">
                          <a:solidFill>
                            <a:srgbClr val="000000"/>
                          </a:solidFill>
                          <a:effectLst/>
                          <a:latin typeface="Aptos Narrow" panose="020B0004020202020204" pitchFamily="34" charset="0"/>
                        </a:rPr>
                        <a:t>1S-2.053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Election Results, Precinct-Level Election Results, Voting History, and Reconciliation Reporting</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7/1/2017</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49531523"/>
                  </a:ext>
                </a:extLst>
              </a:tr>
              <a:tr h="277324">
                <a:tc>
                  <a:txBody>
                    <a:bodyPr/>
                    <a:lstStyle/>
                    <a:p>
                      <a:pPr algn="ctr" fontAlgn="b"/>
                      <a:r>
                        <a:rPr lang="en-US" sz="1000" b="0" i="0" u="sng" strike="noStrike">
                          <a:solidFill>
                            <a:srgbClr val="000000"/>
                          </a:solidFill>
                          <a:effectLst/>
                          <a:latin typeface="Aptos Narrow" panose="020B0004020202020204" pitchFamily="34" charset="0"/>
                        </a:rPr>
                        <a:t>1S-2.054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Poll Watcher Designation Form</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8/8/2016</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28205970"/>
                  </a:ext>
                </a:extLst>
              </a:tr>
              <a:tr h="277324">
                <a:tc>
                  <a:txBody>
                    <a:bodyPr/>
                    <a:lstStyle/>
                    <a:p>
                      <a:pPr algn="ctr" fontAlgn="b"/>
                      <a:r>
                        <a:rPr lang="en-US" sz="1000" b="0" i="0" u="sng" strike="noStrike">
                          <a:solidFill>
                            <a:srgbClr val="000000"/>
                          </a:solidFill>
                          <a:effectLst/>
                          <a:latin typeface="Aptos Narrow" panose="020B0004020202020204" pitchFamily="34" charset="0"/>
                        </a:rPr>
                        <a:t>1S-5.001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Voting System Equipment Regulations</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a:solidFill>
                            <a:srgbClr val="000000"/>
                          </a:solidFill>
                          <a:effectLst/>
                          <a:latin typeface="Aptos Narrow" panose="020B0004020202020204" pitchFamily="34" charset="0"/>
                        </a:rPr>
                        <a:t>1/12/2005</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80034935"/>
                  </a:ext>
                </a:extLst>
              </a:tr>
              <a:tr h="277324">
                <a:tc>
                  <a:txBody>
                    <a:bodyPr/>
                    <a:lstStyle/>
                    <a:p>
                      <a:pPr algn="ctr" fontAlgn="b"/>
                      <a:r>
                        <a:rPr lang="en-US" sz="1000" b="0" i="0" u="sng" strike="noStrike">
                          <a:solidFill>
                            <a:srgbClr val="000000"/>
                          </a:solidFill>
                          <a:effectLst/>
                          <a:latin typeface="Aptos Narrow" panose="020B0004020202020204" pitchFamily="34" charset="0"/>
                        </a:rPr>
                        <a:t>1S-5.026 </a:t>
                      </a:r>
                    </a:p>
                  </a:txBody>
                  <a:tcPr marL="8802" marR="8802" marT="88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US" sz="1000" b="0" i="0" u="none" strike="noStrike">
                          <a:solidFill>
                            <a:srgbClr val="000000"/>
                          </a:solidFill>
                          <a:effectLst/>
                          <a:latin typeface="Aptos Narrow" panose="020B0004020202020204" pitchFamily="34" charset="0"/>
                        </a:rPr>
                        <a:t>Post-Election Certification Voting System Audit</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000" b="0" i="0" u="none" strike="noStrike" dirty="0">
                          <a:solidFill>
                            <a:srgbClr val="000000"/>
                          </a:solidFill>
                          <a:effectLst/>
                          <a:latin typeface="Aptos Narrow" panose="020B0004020202020204" pitchFamily="34" charset="0"/>
                        </a:rPr>
                        <a:t>6/27/2022</a:t>
                      </a:r>
                    </a:p>
                  </a:txBody>
                  <a:tcPr marL="8802" marR="8802" marT="88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199438965"/>
                  </a:ext>
                </a:extLst>
              </a:tr>
            </a:tbl>
          </a:graphicData>
        </a:graphic>
      </p:graphicFrame>
    </p:spTree>
    <p:extLst>
      <p:ext uri="{BB962C8B-B14F-4D97-AF65-F5344CB8AC3E}">
        <p14:creationId xmlns:p14="http://schemas.microsoft.com/office/powerpoint/2010/main" val="2438224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69AA6-1C60-7AC3-419D-6D91E3F2CB1B}"/>
              </a:ext>
            </a:extLst>
          </p:cNvPr>
          <p:cNvSpPr>
            <a:spLocks noGrp="1"/>
          </p:cNvSpPr>
          <p:nvPr>
            <p:ph type="ctrTitle"/>
          </p:nvPr>
        </p:nvSpPr>
        <p:spPr>
          <a:xfrm>
            <a:off x="822960" y="693336"/>
            <a:ext cx="7543800" cy="3631776"/>
          </a:xfrm>
          <a:solidFill>
            <a:schemeClr val="accent1">
              <a:lumMod val="60000"/>
              <a:lumOff val="40000"/>
            </a:schemeClr>
          </a:solidFill>
        </p:spPr>
        <p:txBody>
          <a:bodyPr/>
          <a:lstStyle/>
          <a:p>
            <a:r>
              <a:rPr lang="en-US" dirty="0"/>
              <a:t>Contact information</a:t>
            </a:r>
          </a:p>
        </p:txBody>
      </p:sp>
      <p:sp>
        <p:nvSpPr>
          <p:cNvPr id="4" name="Subtitle 3">
            <a:extLst>
              <a:ext uri="{FF2B5EF4-FFF2-40B4-BE49-F238E27FC236}">
                <a16:creationId xmlns:a16="http://schemas.microsoft.com/office/drawing/2014/main" id="{92249E32-70CE-1912-9D12-FDA9783548DE}"/>
              </a:ext>
            </a:extLst>
          </p:cNvPr>
          <p:cNvSpPr>
            <a:spLocks noGrp="1"/>
          </p:cNvSpPr>
          <p:nvPr>
            <p:ph type="subTitle" idx="1"/>
          </p:nvPr>
        </p:nvSpPr>
        <p:spPr>
          <a:solidFill>
            <a:schemeClr val="bg2"/>
          </a:solidFill>
        </p:spPr>
        <p:txBody>
          <a:bodyPr/>
          <a:lstStyle/>
          <a:p>
            <a:endParaRPr lang="en-US" dirty="0"/>
          </a:p>
        </p:txBody>
      </p:sp>
      <p:sp>
        <p:nvSpPr>
          <p:cNvPr id="2" name="Slide Number Placeholder 1"/>
          <p:cNvSpPr>
            <a:spLocks noGrp="1"/>
          </p:cNvSpPr>
          <p:nvPr>
            <p:ph type="sldNum" sz="quarter" idx="12"/>
          </p:nvPr>
        </p:nvSpPr>
        <p:spPr/>
        <p:txBody>
          <a:bodyPr/>
          <a:lstStyle/>
          <a:p>
            <a:fld id="{BE2C44BA-4019-4B7F-9034-D2C3D3821983}" type="slidenum">
              <a:rPr lang="en-US" smtClean="0"/>
              <a:t>45</a:t>
            </a:fld>
            <a:endParaRPr lang="en-US" dirty="0"/>
          </a:p>
        </p:txBody>
      </p:sp>
    </p:spTree>
    <p:extLst>
      <p:ext uri="{BB962C8B-B14F-4D97-AF65-F5344CB8AC3E}">
        <p14:creationId xmlns:p14="http://schemas.microsoft.com/office/powerpoint/2010/main" val="589885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46</a:t>
            </a:fld>
            <a:endParaRPr lang="en-US" dirty="0"/>
          </a:p>
        </p:txBody>
      </p:sp>
      <p:sp>
        <p:nvSpPr>
          <p:cNvPr id="23" name="Title 1"/>
          <p:cNvSpPr txBox="1">
            <a:spLocks/>
          </p:cNvSpPr>
          <p:nvPr/>
        </p:nvSpPr>
        <p:spPr bwMode="auto">
          <a:xfrm>
            <a:off x="-118918" y="728172"/>
            <a:ext cx="8686800" cy="493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a:solidFill>
                  <a:srgbClr val="000000"/>
                </a:solidFill>
                <a:latin typeface="+mj-lt"/>
                <a:ea typeface="+mj-ea"/>
                <a:cs typeface="+mj-cs"/>
              </a:defRPr>
            </a:lvl1pPr>
            <a:lvl2pPr algn="l" rtl="0" eaLnBrk="1" fontAlgn="base" hangingPunct="1">
              <a:spcBef>
                <a:spcPct val="0"/>
              </a:spcBef>
              <a:spcAft>
                <a:spcPct val="0"/>
              </a:spcAft>
              <a:defRPr sz="3200" b="1">
                <a:solidFill>
                  <a:srgbClr val="000000"/>
                </a:solidFill>
                <a:latin typeface="Century Gothic" pitchFamily="34" charset="0"/>
              </a:defRPr>
            </a:lvl2pPr>
            <a:lvl3pPr algn="l" rtl="0" eaLnBrk="1" fontAlgn="base" hangingPunct="1">
              <a:spcBef>
                <a:spcPct val="0"/>
              </a:spcBef>
              <a:spcAft>
                <a:spcPct val="0"/>
              </a:spcAft>
              <a:defRPr sz="3200" b="1">
                <a:solidFill>
                  <a:srgbClr val="000000"/>
                </a:solidFill>
                <a:latin typeface="Century Gothic" pitchFamily="34" charset="0"/>
              </a:defRPr>
            </a:lvl3pPr>
            <a:lvl4pPr algn="l" rtl="0" eaLnBrk="1" fontAlgn="base" hangingPunct="1">
              <a:spcBef>
                <a:spcPct val="0"/>
              </a:spcBef>
              <a:spcAft>
                <a:spcPct val="0"/>
              </a:spcAft>
              <a:defRPr sz="3200" b="1">
                <a:solidFill>
                  <a:srgbClr val="000000"/>
                </a:solidFill>
                <a:latin typeface="Century Gothic" pitchFamily="34" charset="0"/>
              </a:defRPr>
            </a:lvl4pPr>
            <a:lvl5pPr algn="l" rtl="0" eaLnBrk="1" fontAlgn="base" hangingPunct="1">
              <a:spcBef>
                <a:spcPct val="0"/>
              </a:spcBef>
              <a:spcAft>
                <a:spcPct val="0"/>
              </a:spcAft>
              <a:defRPr sz="3200" b="1">
                <a:solidFill>
                  <a:srgbClr val="000000"/>
                </a:solidFill>
                <a:latin typeface="Century Gothic" pitchFamily="34" charset="0"/>
              </a:defRPr>
            </a:lvl5pPr>
            <a:lvl6pPr marL="457200" algn="l" rtl="0" eaLnBrk="1" fontAlgn="base" hangingPunct="1">
              <a:spcBef>
                <a:spcPct val="0"/>
              </a:spcBef>
              <a:spcAft>
                <a:spcPct val="0"/>
              </a:spcAft>
              <a:defRPr sz="3200" b="1">
                <a:solidFill>
                  <a:srgbClr val="000000"/>
                </a:solidFill>
                <a:latin typeface="Century Gothic" pitchFamily="34" charset="0"/>
              </a:defRPr>
            </a:lvl6pPr>
            <a:lvl7pPr marL="914400" algn="l" rtl="0" eaLnBrk="1" fontAlgn="base" hangingPunct="1">
              <a:spcBef>
                <a:spcPct val="0"/>
              </a:spcBef>
              <a:spcAft>
                <a:spcPct val="0"/>
              </a:spcAft>
              <a:defRPr sz="3200" b="1">
                <a:solidFill>
                  <a:srgbClr val="000000"/>
                </a:solidFill>
                <a:latin typeface="Century Gothic" pitchFamily="34" charset="0"/>
              </a:defRPr>
            </a:lvl7pPr>
            <a:lvl8pPr marL="1371600" algn="l" rtl="0" eaLnBrk="1" fontAlgn="base" hangingPunct="1">
              <a:spcBef>
                <a:spcPct val="0"/>
              </a:spcBef>
              <a:spcAft>
                <a:spcPct val="0"/>
              </a:spcAft>
              <a:defRPr sz="3200" b="1">
                <a:solidFill>
                  <a:srgbClr val="000000"/>
                </a:solidFill>
                <a:latin typeface="Century Gothic" pitchFamily="34" charset="0"/>
              </a:defRPr>
            </a:lvl8pPr>
            <a:lvl9pPr marL="1828800" algn="l" rtl="0" eaLnBrk="1" fontAlgn="base" hangingPunct="1">
              <a:spcBef>
                <a:spcPct val="0"/>
              </a:spcBef>
              <a:spcAft>
                <a:spcPct val="0"/>
              </a:spcAft>
              <a:defRPr sz="3200" b="1">
                <a:solidFill>
                  <a:srgbClr val="000000"/>
                </a:solidFill>
                <a:latin typeface="Century Gothic" pitchFamily="34" charset="0"/>
              </a:defRPr>
            </a:lvl9pPr>
          </a:lstStyle>
          <a:p>
            <a:pPr algn="ctr">
              <a:defRPr/>
            </a:pPr>
            <a:r>
              <a:rPr lang="en-US" dirty="0">
                <a:solidFill>
                  <a:schemeClr val="accent2">
                    <a:lumMod val="75000"/>
                  </a:schemeClr>
                </a:solidFill>
                <a:latin typeface="Trebuchet MS" panose="020B0603020202020204" pitchFamily="34" charset="0"/>
              </a:rPr>
              <a:t>Bureau of Voting Systems Certification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000" b="1" i="1" u="none" strike="noStrike" kern="0" cap="none" spc="0" normalizeH="0" baseline="0" noProof="0" dirty="0">
              <a:ln>
                <a:noFill/>
              </a:ln>
              <a:solidFill>
                <a:schemeClr val="accent2">
                  <a:lumMod val="75000"/>
                </a:schemeClr>
              </a:solidFill>
              <a:effectLst/>
              <a:uLnTx/>
              <a:uFillTx/>
              <a:latin typeface="Cambria" panose="02040503050406030204"/>
              <a:ea typeface="+mj-ea"/>
              <a:cs typeface="+mj-cs"/>
            </a:endParaRPr>
          </a:p>
        </p:txBody>
      </p:sp>
      <p:sp>
        <p:nvSpPr>
          <p:cNvPr id="24" name="Content Placeholder 2"/>
          <p:cNvSpPr txBox="1">
            <a:spLocks/>
          </p:cNvSpPr>
          <p:nvPr/>
        </p:nvSpPr>
        <p:spPr>
          <a:xfrm>
            <a:off x="576118" y="1060449"/>
            <a:ext cx="6339147" cy="4133849"/>
          </a:xfrm>
          <a:prstGeom prst="rect">
            <a:avLst/>
          </a:prstGeom>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l"/>
            <a:r>
              <a:rPr lang="en-US" sz="2400" b="1" i="0" dirty="0">
                <a:solidFill>
                  <a:srgbClr val="313131"/>
                </a:solidFill>
                <a:effectLst/>
                <a:latin typeface="Calibri" panose="020F0502020204030204" pitchFamily="34" charset="0"/>
              </a:rPr>
              <a:t>Phone Number:</a:t>
            </a:r>
            <a:r>
              <a:rPr lang="en-US" sz="2400" b="0" i="0" dirty="0">
                <a:solidFill>
                  <a:srgbClr val="313131"/>
                </a:solidFill>
                <a:effectLst/>
                <a:latin typeface="Calibri" panose="020F0502020204030204" pitchFamily="34" charset="0"/>
              </a:rPr>
              <a:t> 850.245.6220 </a:t>
            </a:r>
            <a:br>
              <a:rPr lang="en-US" sz="2400" b="0" i="0" dirty="0">
                <a:solidFill>
                  <a:srgbClr val="313131"/>
                </a:solidFill>
                <a:effectLst/>
                <a:latin typeface="Calibri" panose="020F0502020204030204" pitchFamily="34" charset="0"/>
              </a:rPr>
            </a:br>
            <a:r>
              <a:rPr lang="en-US" sz="2400" b="1" i="0" dirty="0">
                <a:solidFill>
                  <a:srgbClr val="313131"/>
                </a:solidFill>
                <a:effectLst/>
                <a:latin typeface="Calibri" panose="020F0502020204030204" pitchFamily="34" charset="0"/>
              </a:rPr>
              <a:t>Email:</a:t>
            </a:r>
            <a:r>
              <a:rPr lang="en-US" sz="2400" b="0" i="0" dirty="0">
                <a:solidFill>
                  <a:srgbClr val="313131"/>
                </a:solidFill>
                <a:effectLst/>
                <a:latin typeface="Calibri" panose="020F0502020204030204" pitchFamily="34" charset="0"/>
              </a:rPr>
              <a:t> </a:t>
            </a:r>
            <a:r>
              <a:rPr lang="en-US" sz="2400" dirty="0">
                <a:solidFill>
                  <a:srgbClr val="4088C7"/>
                </a:solidFill>
                <a:latin typeface="Calibri" panose="020F0502020204030204" pitchFamily="34" charset="0"/>
                <a:hlinkClick r:id="rId3"/>
              </a:rPr>
              <a:t>BVSC.Reports</a:t>
            </a:r>
            <a:r>
              <a:rPr lang="en-US" sz="2400" b="0" i="0" u="none" strike="noStrike" dirty="0">
                <a:solidFill>
                  <a:srgbClr val="4088C7"/>
                </a:solidFill>
                <a:effectLst/>
                <a:latin typeface="Calibri" panose="020F0502020204030204" pitchFamily="34" charset="0"/>
                <a:hlinkClick r:id="rId3"/>
              </a:rPr>
              <a:t>@dos.myflorida.com</a:t>
            </a:r>
            <a:r>
              <a:rPr lang="en-US" sz="2400" b="0" i="0" dirty="0">
                <a:solidFill>
                  <a:srgbClr val="313131"/>
                </a:solidFill>
                <a:effectLst/>
                <a:latin typeface="Calibri" panose="020F0502020204030204" pitchFamily="34" charset="0"/>
                <a:hlinkClick r:id="rId3"/>
              </a:rPr>
              <a:t> </a:t>
            </a:r>
            <a:r>
              <a:rPr lang="en-US" sz="2400" b="0" i="0" dirty="0">
                <a:solidFill>
                  <a:srgbClr val="313131"/>
                </a:solidFill>
                <a:effectLst/>
                <a:latin typeface="Calibri" panose="020F0502020204030204" pitchFamily="34" charset="0"/>
              </a:rPr>
              <a:t>      (voting systems inquiries only) </a:t>
            </a:r>
          </a:p>
          <a:p>
            <a:pPr algn="l"/>
            <a:r>
              <a:rPr lang="en-US" sz="2400" b="1" i="0" dirty="0">
                <a:solidFill>
                  <a:srgbClr val="313131"/>
                </a:solidFill>
                <a:effectLst/>
                <a:latin typeface="Calibri" panose="020F0502020204030204" pitchFamily="34" charset="0"/>
              </a:rPr>
              <a:t>Fax Number:</a:t>
            </a:r>
            <a:r>
              <a:rPr lang="en-US" sz="2400" b="0" i="0" dirty="0">
                <a:solidFill>
                  <a:srgbClr val="313131"/>
                </a:solidFill>
                <a:effectLst/>
                <a:latin typeface="Calibri" panose="020F0502020204030204" pitchFamily="34" charset="0"/>
              </a:rPr>
              <a:t> 850.245.6236</a:t>
            </a:r>
          </a:p>
          <a:p>
            <a:pPr algn="l"/>
            <a:r>
              <a:rPr lang="en-US" sz="2400" dirty="0">
                <a:solidFill>
                  <a:srgbClr val="313131"/>
                </a:solidFill>
                <a:latin typeface="Calibri" panose="020F0502020204030204" pitchFamily="34" charset="0"/>
                <a:hlinkClick r:id="rId4"/>
              </a:rPr>
              <a:t>Linda.hastings@dos.fl.gov</a:t>
            </a:r>
            <a:endParaRPr lang="en-US" sz="2400" dirty="0">
              <a:solidFill>
                <a:srgbClr val="313131"/>
              </a:solidFill>
              <a:latin typeface="Calibri" panose="020F0502020204030204" pitchFamily="34" charset="0"/>
            </a:endParaRPr>
          </a:p>
          <a:p>
            <a:pPr algn="l"/>
            <a:r>
              <a:rPr lang="en-US" sz="2400" dirty="0">
                <a:solidFill>
                  <a:srgbClr val="313131"/>
                </a:solidFill>
                <a:latin typeface="Calibri" panose="020F0502020204030204" pitchFamily="34" charset="0"/>
                <a:hlinkClick r:id="rId5"/>
              </a:rPr>
              <a:t>Zane.wood@dos.fl.gov</a:t>
            </a:r>
            <a:endParaRPr lang="en-US" sz="2400" b="0" i="0" dirty="0">
              <a:solidFill>
                <a:srgbClr val="313131"/>
              </a:solidFill>
              <a:effectLst/>
              <a:latin typeface="Calibri" panose="020F0502020204030204" pitchFamily="34" charset="0"/>
            </a:endParaRPr>
          </a:p>
          <a:p>
            <a:pPr algn="l"/>
            <a:endParaRPr lang="en-US" sz="2400" b="0" i="0" dirty="0">
              <a:solidFill>
                <a:srgbClr val="313131"/>
              </a:solidFill>
              <a:effectLst/>
              <a:latin typeface="Calibri" panose="020F0502020204030204" pitchFamily="34" charset="0"/>
            </a:endParaRPr>
          </a:p>
        </p:txBody>
      </p:sp>
    </p:spTree>
    <p:extLst>
      <p:ext uri="{BB962C8B-B14F-4D97-AF65-F5344CB8AC3E}">
        <p14:creationId xmlns:p14="http://schemas.microsoft.com/office/powerpoint/2010/main" val="35058008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47</a:t>
            </a:fld>
            <a:endParaRPr lang="en-US" dirty="0"/>
          </a:p>
        </p:txBody>
      </p:sp>
      <p:sp>
        <p:nvSpPr>
          <p:cNvPr id="3" name="TextBox 2"/>
          <p:cNvSpPr txBox="1"/>
          <p:nvPr/>
        </p:nvSpPr>
        <p:spPr>
          <a:xfrm>
            <a:off x="685800" y="2286000"/>
            <a:ext cx="7467600" cy="1846659"/>
          </a:xfrm>
          <a:prstGeom prst="rect">
            <a:avLst/>
          </a:prstGeom>
          <a:noFill/>
        </p:spPr>
        <p:txBody>
          <a:bodyPr wrap="square" rtlCol="0">
            <a:spAutoFit/>
          </a:bodyPr>
          <a:lstStyle/>
          <a:p>
            <a:pPr algn="ctr"/>
            <a:r>
              <a:rPr lang="en-US" sz="9600" dirty="0">
                <a:solidFill>
                  <a:schemeClr val="accent2">
                    <a:lumMod val="75000"/>
                  </a:schemeClr>
                </a:solidFill>
                <a:latin typeface="Calisto MT" pitchFamily="18" charset="0"/>
              </a:rPr>
              <a:t>Questions?</a:t>
            </a:r>
          </a:p>
          <a:p>
            <a:pPr algn="ctr"/>
            <a:endParaRPr lang="en-US" dirty="0">
              <a:solidFill>
                <a:srgbClr val="92D050"/>
              </a:solidFill>
            </a:endParaRPr>
          </a:p>
        </p:txBody>
      </p:sp>
    </p:spTree>
    <p:extLst>
      <p:ext uri="{BB962C8B-B14F-4D97-AF65-F5344CB8AC3E}">
        <p14:creationId xmlns:p14="http://schemas.microsoft.com/office/powerpoint/2010/main" val="26972721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E2C44BA-4019-4B7F-9034-D2C3D3821983}" type="slidenum">
              <a:rPr lang="en-US" smtClean="0"/>
              <a:t>48</a:t>
            </a:fld>
            <a:endParaRPr lang="en-US" dirty="0"/>
          </a:p>
        </p:txBody>
      </p:sp>
      <p:sp>
        <p:nvSpPr>
          <p:cNvPr id="3" name="TextBox 2"/>
          <p:cNvSpPr txBox="1">
            <a:spLocks noChangeArrowheads="1"/>
          </p:cNvSpPr>
          <p:nvPr/>
        </p:nvSpPr>
        <p:spPr bwMode="auto">
          <a:xfrm>
            <a:off x="2141130" y="5380383"/>
            <a:ext cx="51156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dirty="0">
                <a:latin typeface="+mj-lt"/>
              </a:rPr>
              <a:t>For more information, visit us online at:</a:t>
            </a:r>
          </a:p>
          <a:p>
            <a:pPr algn="ctr" eaLnBrk="1" hangingPunct="1"/>
            <a:r>
              <a:rPr lang="en-US" altLang="en-US" sz="2400" u="sng" dirty="0">
                <a:latin typeface="+mj-lt"/>
              </a:rPr>
              <a:t>dos.myflorida.com/elections/</a:t>
            </a:r>
          </a:p>
        </p:txBody>
      </p:sp>
      <p:grpSp>
        <p:nvGrpSpPr>
          <p:cNvPr id="4" name="Group 3"/>
          <p:cNvGrpSpPr/>
          <p:nvPr/>
        </p:nvGrpSpPr>
        <p:grpSpPr>
          <a:xfrm>
            <a:off x="2785663" y="629479"/>
            <a:ext cx="3429000" cy="4003696"/>
            <a:chOff x="2767865" y="685800"/>
            <a:chExt cx="3429000" cy="4003696"/>
          </a:xfrm>
        </p:grpSpPr>
        <p:pic>
          <p:nvPicPr>
            <p:cNvPr id="5" name="Picture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2800" y="685800"/>
              <a:ext cx="2259131" cy="2259131"/>
            </a:xfrm>
            <a:prstGeom prst="rect">
              <a:avLst/>
            </a:prstGeom>
          </p:spPr>
        </p:pic>
        <p:sp>
          <p:nvSpPr>
            <p:cNvPr id="6" name="TextBox 5"/>
            <p:cNvSpPr txBox="1"/>
            <p:nvPr/>
          </p:nvSpPr>
          <p:spPr>
            <a:xfrm>
              <a:off x="2767865" y="2935170"/>
              <a:ext cx="3429000" cy="1754326"/>
            </a:xfrm>
            <a:prstGeom prst="rect">
              <a:avLst/>
            </a:prstGeom>
            <a:noFill/>
          </p:spPr>
          <p:txBody>
            <a:bodyPr wrap="square" rtlCol="0" anchor="ctr">
              <a:spAutoFit/>
            </a:bodyPr>
            <a:lstStyle/>
            <a:p>
              <a:pPr algn="ct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FLORIDA</a:t>
              </a:r>
            </a:p>
            <a:p>
              <a:pPr algn="ct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a:t>
              </a:r>
            </a:p>
            <a:p>
              <a:pPr algn="ctr"/>
              <a:r>
                <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a:t>
              </a: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STATE</a:t>
              </a:r>
            </a:p>
          </p:txBody>
        </p:sp>
      </p:grpSp>
    </p:spTree>
    <p:extLst>
      <p:ext uri="{BB962C8B-B14F-4D97-AF65-F5344CB8AC3E}">
        <p14:creationId xmlns:p14="http://schemas.microsoft.com/office/powerpoint/2010/main" val="461751775"/>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TM02900720[[fn=Integral]]</Template>
  <TotalTime>16165</TotalTime>
  <Words>2288</Words>
  <Application>Microsoft Office PowerPoint</Application>
  <PresentationFormat>On-screen Show (4:3)</PresentationFormat>
  <Paragraphs>447</Paragraphs>
  <Slides>48</Slides>
  <Notes>48</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48</vt:i4>
      </vt:variant>
    </vt:vector>
  </HeadingPairs>
  <TitlesOfParts>
    <vt:vector size="64" baseType="lpstr">
      <vt:lpstr>Aptos Narrow</vt:lpstr>
      <vt:lpstr>Arial</vt:lpstr>
      <vt:lpstr>Calibri</vt:lpstr>
      <vt:lpstr>Calibri Light</vt:lpstr>
      <vt:lpstr>Calisto MT</vt:lpstr>
      <vt:lpstr>Cambria</vt:lpstr>
      <vt:lpstr>Courier New</vt:lpstr>
      <vt:lpstr>Tahoma</vt:lpstr>
      <vt:lpstr>Times New Roman</vt:lpstr>
      <vt:lpstr>Trebuchet MS</vt:lpstr>
      <vt:lpstr>Wingdings</vt:lpstr>
      <vt:lpstr>Wingdings 2</vt:lpstr>
      <vt:lpstr>Wingdings 3</vt:lpstr>
      <vt:lpstr>HDOfficeLightV0</vt:lpstr>
      <vt:lpstr>Retrospect</vt:lpstr>
      <vt:lpstr>Facet</vt:lpstr>
      <vt:lpstr>Bureau of Voting Systems Certification</vt:lpstr>
      <vt:lpstr>BVSC Structure</vt:lpstr>
      <vt:lpstr>PowerPoint Presentation</vt:lpstr>
      <vt:lpstr>PowerPoint Presentation</vt:lpstr>
      <vt:lpstr>Voting Systems Certification Process</vt:lpstr>
      <vt:lpstr>Voting System - Components</vt:lpstr>
      <vt:lpstr>PowerPoint Presentation</vt:lpstr>
      <vt:lpstr>Approval and Certification</vt:lpstr>
      <vt:lpstr>Certified Voting Systems in Florida</vt:lpstr>
      <vt:lpstr>PowerPoint Presentation</vt:lpstr>
      <vt:lpstr>PowerPoint Presentation</vt:lpstr>
      <vt:lpstr>PowerPoint Presentation</vt:lpstr>
      <vt:lpstr>Testing non-voting systems</vt:lpstr>
      <vt:lpstr>Automated Independent Audit System</vt:lpstr>
      <vt:lpstr>Independent Recount Tabulation System</vt:lpstr>
      <vt:lpstr>Statutory reporting and testing requirements</vt:lpstr>
      <vt:lpstr>  Logic and Accuracy Testing</vt:lpstr>
      <vt:lpstr>L&amp;A Election Results XML Report</vt:lpstr>
      <vt:lpstr>Official Results Database</vt:lpstr>
      <vt:lpstr>Official Elections Results Database</vt:lpstr>
      <vt:lpstr>Precinct-Level Election Results</vt:lpstr>
      <vt:lpstr>PowerPoint Presentation</vt:lpstr>
      <vt:lpstr>Conduct of Elections Reports</vt:lpstr>
      <vt:lpstr>PowerPoint Presentation</vt:lpstr>
      <vt:lpstr>Overvote and Undervote Report</vt:lpstr>
      <vt:lpstr>Form – DS-DE 40 Overvotes/Undervotes</vt:lpstr>
      <vt:lpstr>Form – DS-DE 40 Overvotes/Undervotes</vt:lpstr>
      <vt:lpstr>Purpose of Report</vt:lpstr>
      <vt:lpstr>Voting System Audit Report</vt:lpstr>
      <vt:lpstr>Post-Election Certification Voting System Audit</vt:lpstr>
      <vt:lpstr>PowerPoint Presentation</vt:lpstr>
      <vt:lpstr>Minimum Security Procedures</vt:lpstr>
      <vt:lpstr>PowerPoint Presentation</vt:lpstr>
      <vt:lpstr>PowerPoint Presentation</vt:lpstr>
      <vt:lpstr>Voting Systems Acquisition Report</vt:lpstr>
      <vt:lpstr>Report Form</vt:lpstr>
      <vt:lpstr>Purchase/sale/disposition</vt:lpstr>
      <vt:lpstr>Election Observations</vt:lpstr>
      <vt:lpstr>Election Observations </vt:lpstr>
      <vt:lpstr>Election Observations - Unofficial</vt:lpstr>
      <vt:lpstr>Election Observations – Unofficial (cont’d)</vt:lpstr>
      <vt:lpstr>Election Observations - Unofficial</vt:lpstr>
      <vt:lpstr>Rules</vt:lpstr>
      <vt:lpstr>Rules</vt:lpstr>
      <vt:lpstr>Contact information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Matthews, Maria I.</dc:creator>
  <cp:lastModifiedBy>Matthews, Maria I.</cp:lastModifiedBy>
  <cp:revision>14</cp:revision>
  <cp:lastPrinted>2021-01-22T16:59:31Z</cp:lastPrinted>
  <dcterms:created xsi:type="dcterms:W3CDTF">2015-09-24T21:37:30Z</dcterms:created>
  <dcterms:modified xsi:type="dcterms:W3CDTF">2025-06-02T12:47:09Z</dcterms:modified>
</cp:coreProperties>
</file>